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116" d="100"/>
          <a:sy n="116" d="100"/>
        </p:scale>
        <p:origin x="150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808E155-1FAB-4D4A-942A-247552BDE564}"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6125814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08E155-1FAB-4D4A-942A-247552BDE564}"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3973394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08E155-1FAB-4D4A-942A-247552BDE564}"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40857208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808E155-1FAB-4D4A-942A-247552BDE564}"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13068701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808E155-1FAB-4D4A-942A-247552BDE564}" type="datetimeFigureOut">
              <a:rPr lang="en-US" smtClean="0"/>
              <a:t>6/4/2014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12355333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4808E155-1FAB-4D4A-942A-247552BDE564}" type="datetimeFigureOut">
              <a:rPr lang="en-US" smtClean="0"/>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31754984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4808E155-1FAB-4D4A-942A-247552BDE564}" type="datetimeFigureOut">
              <a:rPr lang="en-US" smtClean="0"/>
              <a:t>6/4/2014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1078910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4808E155-1FAB-4D4A-942A-247552BDE564}" type="datetimeFigureOut">
              <a:rPr lang="en-US" smtClean="0"/>
              <a:t>6/4/2014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23994611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08E155-1FAB-4D4A-942A-247552BDE564}" type="datetimeFigureOut">
              <a:rPr lang="en-US" smtClean="0"/>
              <a:t>6/4/2014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35527436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08E155-1FAB-4D4A-942A-247552BDE564}" type="datetimeFigureOut">
              <a:rPr lang="en-US" smtClean="0"/>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15679762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808E155-1FAB-4D4A-942A-247552BDE564}" type="datetimeFigureOut">
              <a:rPr lang="en-US" smtClean="0"/>
              <a:t>6/4/2014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20AFBE-D048-4BA3-BC65-CCF794EF5FD1}" type="slidenum">
              <a:rPr lang="en-US" smtClean="0"/>
              <a:t>‹#›</a:t>
            </a:fld>
            <a:endParaRPr lang="en-US"/>
          </a:p>
        </p:txBody>
      </p:sp>
    </p:spTree>
    <p:extLst>
      <p:ext uri="{BB962C8B-B14F-4D97-AF65-F5344CB8AC3E}">
        <p14:creationId xmlns:p14="http://schemas.microsoft.com/office/powerpoint/2010/main" val="11784400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808E155-1FAB-4D4A-942A-247552BDE564}" type="datetimeFigureOut">
              <a:rPr lang="en-US" smtClean="0"/>
              <a:t>6/4/2014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20AFBE-D048-4BA3-BC65-CCF794EF5FD1}" type="slidenum">
              <a:rPr lang="en-US" smtClean="0"/>
              <a:t>‹#›</a:t>
            </a:fld>
            <a:endParaRPr lang="en-US"/>
          </a:p>
        </p:txBody>
      </p:sp>
    </p:spTree>
    <p:extLst>
      <p:ext uri="{BB962C8B-B14F-4D97-AF65-F5344CB8AC3E}">
        <p14:creationId xmlns:p14="http://schemas.microsoft.com/office/powerpoint/2010/main" val="291759672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3690551" y="109056"/>
            <a:ext cx="5296929" cy="2062103"/>
          </a:xfrm>
          <a:prstGeom prst="rect">
            <a:avLst/>
          </a:prstGeom>
          <a:noFill/>
        </p:spPr>
        <p:txBody>
          <a:bodyPr wrap="square" rtlCol="0">
            <a:spAutoFit/>
          </a:bodyPr>
          <a:lstStyle/>
          <a:p>
            <a:pPr algn="r"/>
            <a:r>
              <a:rPr lang="en-US" sz="3200" dirty="0" smtClean="0">
                <a:solidFill>
                  <a:srgbClr val="FFFF00"/>
                </a:solidFill>
              </a:rPr>
              <a:t>Grace and Trust</a:t>
            </a:r>
          </a:p>
          <a:p>
            <a:pPr algn="r"/>
            <a:r>
              <a:rPr lang="en-US" sz="3200" dirty="0" smtClean="0">
                <a:solidFill>
                  <a:srgbClr val="FFFF00"/>
                </a:solidFill>
              </a:rPr>
              <a:t>as the keys to </a:t>
            </a:r>
          </a:p>
          <a:p>
            <a:pPr algn="r"/>
            <a:r>
              <a:rPr lang="en-US" sz="3200" dirty="0" smtClean="0">
                <a:solidFill>
                  <a:srgbClr val="FFFF00"/>
                </a:solidFill>
              </a:rPr>
              <a:t>Progressive Sanctification [Spiritual Growth]</a:t>
            </a:r>
            <a:endParaRPr lang="en-US" sz="3200" dirty="0">
              <a:solidFill>
                <a:srgbClr val="FFFF00"/>
              </a:solidFill>
            </a:endParaRPr>
          </a:p>
        </p:txBody>
      </p:sp>
      <p:grpSp>
        <p:nvGrpSpPr>
          <p:cNvPr id="40" name="Group 39"/>
          <p:cNvGrpSpPr/>
          <p:nvPr/>
        </p:nvGrpSpPr>
        <p:grpSpPr>
          <a:xfrm>
            <a:off x="0" y="-1"/>
            <a:ext cx="5756856" cy="4971700"/>
            <a:chOff x="0" y="0"/>
            <a:chExt cx="3352801" cy="2631960"/>
          </a:xfrm>
        </p:grpSpPr>
        <p:sp>
          <p:nvSpPr>
            <p:cNvPr id="8" name="Oval 7"/>
            <p:cNvSpPr/>
            <p:nvPr/>
          </p:nvSpPr>
          <p:spPr>
            <a:xfrm>
              <a:off x="2092411" y="1136127"/>
              <a:ext cx="1260390" cy="53615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sp>
          <p:nvSpPr>
            <p:cNvPr id="10" name="Oval 9"/>
            <p:cNvSpPr/>
            <p:nvPr/>
          </p:nvSpPr>
          <p:spPr>
            <a:xfrm>
              <a:off x="1" y="1146449"/>
              <a:ext cx="1944130" cy="525832"/>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sp>
          <p:nvSpPr>
            <p:cNvPr id="11" name="Oval 10"/>
            <p:cNvSpPr/>
            <p:nvPr/>
          </p:nvSpPr>
          <p:spPr>
            <a:xfrm>
              <a:off x="0" y="0"/>
              <a:ext cx="1161535" cy="642551"/>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solidFill>
                    <a:schemeClr val="bg1"/>
                  </a:solidFill>
                </a:rPr>
                <a:t>blood</a:t>
              </a:r>
              <a:endParaRPr lang="en-US" sz="3200" dirty="0">
                <a:solidFill>
                  <a:schemeClr val="bg1"/>
                </a:solidFill>
              </a:endParaRPr>
            </a:p>
          </p:txBody>
        </p:sp>
        <p:sp>
          <p:nvSpPr>
            <p:cNvPr id="3" name="Rectangle 2"/>
            <p:cNvSpPr/>
            <p:nvPr/>
          </p:nvSpPr>
          <p:spPr>
            <a:xfrm>
              <a:off x="1771848" y="2198134"/>
              <a:ext cx="1580953" cy="433826"/>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cxnSp>
          <p:nvCxnSpPr>
            <p:cNvPr id="18" name="Straight Arrow Connector 17"/>
            <p:cNvCxnSpPr>
              <a:stCxn id="11" idx="5"/>
            </p:cNvCxnSpPr>
            <p:nvPr/>
          </p:nvCxnSpPr>
          <p:spPr>
            <a:xfrm>
              <a:off x="991432" y="548452"/>
              <a:ext cx="1274686" cy="58767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11" idx="5"/>
            </p:cNvCxnSpPr>
            <p:nvPr/>
          </p:nvCxnSpPr>
          <p:spPr>
            <a:xfrm>
              <a:off x="991432" y="548452"/>
              <a:ext cx="170103" cy="561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flipH="1">
              <a:off x="2719517" y="1692250"/>
              <a:ext cx="3089" cy="485915"/>
            </a:xfrm>
            <a:prstGeom prst="straightConnector1">
              <a:avLst/>
            </a:prstGeom>
            <a:ln w="381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13548861"/>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3089" y="3811012"/>
            <a:ext cx="9147089" cy="3046988"/>
          </a:xfrm>
          <a:prstGeom prst="rect">
            <a:avLst/>
          </a:prstGeom>
          <a:noFill/>
        </p:spPr>
        <p:txBody>
          <a:bodyPr wrap="square" rtlCol="0">
            <a:spAutoFit/>
          </a:bodyPr>
          <a:lstStyle/>
          <a:p>
            <a:pPr lvl="0" algn="r"/>
            <a:r>
              <a:rPr lang="en-US" sz="3200" dirty="0">
                <a:solidFill>
                  <a:schemeClr val="accent6">
                    <a:lumMod val="40000"/>
                    <a:lumOff val="60000"/>
                  </a:schemeClr>
                </a:solidFill>
              </a:rPr>
              <a:t>“We make no promise that we will not sin or violate the will of God when we yield to Him. We do not promise to change our own desires. The exact human attitude has been expressed in the words:  </a:t>
            </a:r>
            <a:endParaRPr lang="en-US" sz="3200" dirty="0" smtClean="0">
              <a:solidFill>
                <a:schemeClr val="accent6">
                  <a:lumMod val="40000"/>
                  <a:lumOff val="60000"/>
                </a:schemeClr>
              </a:solidFill>
            </a:endParaRPr>
          </a:p>
          <a:p>
            <a:pPr lvl="0" algn="r"/>
            <a:r>
              <a:rPr lang="en-US" sz="3200" dirty="0" smtClean="0">
                <a:solidFill>
                  <a:schemeClr val="accent6">
                    <a:lumMod val="40000"/>
                    <a:lumOff val="60000"/>
                  </a:schemeClr>
                </a:solidFill>
              </a:rPr>
              <a:t>‘</a:t>
            </a:r>
            <a:r>
              <a:rPr lang="en-US" sz="3200" u="sng" dirty="0">
                <a:solidFill>
                  <a:srgbClr val="FFFF00"/>
                </a:solidFill>
              </a:rPr>
              <a:t>I am willing to be made willing to do His will</a:t>
            </a:r>
            <a:r>
              <a:rPr lang="en-US" sz="3200" dirty="0">
                <a:solidFill>
                  <a:schemeClr val="accent6">
                    <a:lumMod val="40000"/>
                    <a:lumOff val="60000"/>
                  </a:schemeClr>
                </a:solidFill>
              </a:rPr>
              <a:t>’” </a:t>
            </a:r>
            <a:endParaRPr lang="en-US" sz="3200" dirty="0" smtClean="0">
              <a:solidFill>
                <a:schemeClr val="accent6">
                  <a:lumMod val="40000"/>
                  <a:lumOff val="60000"/>
                </a:schemeClr>
              </a:solidFill>
            </a:endParaRPr>
          </a:p>
          <a:p>
            <a:pPr lvl="0" algn="r"/>
            <a:r>
              <a:rPr lang="en-US" sz="3200" dirty="0">
                <a:solidFill>
                  <a:schemeClr val="accent6">
                    <a:lumMod val="40000"/>
                    <a:lumOff val="60000"/>
                  </a:schemeClr>
                </a:solidFill>
              </a:rPr>
              <a:t>	</a:t>
            </a:r>
            <a:r>
              <a:rPr lang="en-US" sz="3200" dirty="0" smtClean="0">
                <a:solidFill>
                  <a:schemeClr val="accent6">
                    <a:lumMod val="40000"/>
                    <a:lumOff val="60000"/>
                  </a:schemeClr>
                </a:solidFill>
              </a:rPr>
              <a:t>	[Chafer:  </a:t>
            </a:r>
            <a:r>
              <a:rPr lang="en-US" sz="3200" i="1" dirty="0" smtClean="0">
                <a:solidFill>
                  <a:schemeClr val="accent6">
                    <a:lumMod val="40000"/>
                    <a:lumOff val="60000"/>
                  </a:schemeClr>
                </a:solidFill>
              </a:rPr>
              <a:t>He </a:t>
            </a:r>
            <a:r>
              <a:rPr lang="en-US" sz="3200" i="1" dirty="0">
                <a:solidFill>
                  <a:schemeClr val="accent6">
                    <a:lumMod val="40000"/>
                    <a:lumOff val="60000"/>
                  </a:schemeClr>
                </a:solidFill>
              </a:rPr>
              <a:t>That Is Spiritual</a:t>
            </a:r>
            <a:r>
              <a:rPr lang="en-US" sz="3200" dirty="0">
                <a:solidFill>
                  <a:schemeClr val="accent6">
                    <a:lumMod val="40000"/>
                    <a:lumOff val="60000"/>
                  </a:schemeClr>
                </a:solidFill>
              </a:rPr>
              <a:t>, 92]</a:t>
            </a:r>
          </a:p>
        </p:txBody>
      </p:sp>
      <p:sp>
        <p:nvSpPr>
          <p:cNvPr id="2" name="TextBox 1"/>
          <p:cNvSpPr txBox="1"/>
          <p:nvPr/>
        </p:nvSpPr>
        <p:spPr>
          <a:xfrm>
            <a:off x="4765182" y="0"/>
            <a:ext cx="4378817" cy="2554545"/>
          </a:xfrm>
          <a:prstGeom prst="rect">
            <a:avLst/>
          </a:prstGeom>
          <a:noFill/>
        </p:spPr>
        <p:txBody>
          <a:bodyPr wrap="square" rtlCol="0">
            <a:spAutoFit/>
          </a:bodyPr>
          <a:lstStyle/>
          <a:p>
            <a:pPr lvl="0" algn="r"/>
            <a:r>
              <a:rPr lang="en-US" sz="3200" dirty="0">
                <a:solidFill>
                  <a:schemeClr val="accent6">
                    <a:lumMod val="40000"/>
                    <a:lumOff val="60000"/>
                  </a:schemeClr>
                </a:solidFill>
              </a:rPr>
              <a:t>1 John 2.6 NET:  </a:t>
            </a:r>
            <a:endParaRPr lang="en-US" sz="3200" dirty="0" smtClean="0">
              <a:solidFill>
                <a:schemeClr val="accent6">
                  <a:lumMod val="40000"/>
                  <a:lumOff val="60000"/>
                </a:schemeClr>
              </a:solidFill>
            </a:endParaRPr>
          </a:p>
          <a:p>
            <a:pPr lvl="0" algn="r"/>
            <a:r>
              <a:rPr lang="en-US" sz="3200" dirty="0" smtClean="0">
                <a:solidFill>
                  <a:schemeClr val="accent6">
                    <a:lumMod val="40000"/>
                    <a:lumOff val="60000"/>
                  </a:schemeClr>
                </a:solidFill>
              </a:rPr>
              <a:t>“</a:t>
            </a:r>
            <a:r>
              <a:rPr lang="en-US" sz="3200" dirty="0">
                <a:solidFill>
                  <a:schemeClr val="accent6">
                    <a:lumMod val="40000"/>
                    <a:lumOff val="60000"/>
                  </a:schemeClr>
                </a:solidFill>
              </a:rPr>
              <a:t>The one who says </a:t>
            </a:r>
            <a:endParaRPr lang="en-US" sz="3200" dirty="0" smtClean="0">
              <a:solidFill>
                <a:schemeClr val="accent6">
                  <a:lumMod val="40000"/>
                  <a:lumOff val="60000"/>
                </a:schemeClr>
              </a:solidFill>
            </a:endParaRPr>
          </a:p>
          <a:p>
            <a:pPr lvl="0" algn="r"/>
            <a:r>
              <a:rPr lang="en-US" sz="3200" dirty="0" smtClean="0">
                <a:solidFill>
                  <a:schemeClr val="accent6">
                    <a:lumMod val="40000"/>
                    <a:lumOff val="60000"/>
                  </a:schemeClr>
                </a:solidFill>
              </a:rPr>
              <a:t>he </a:t>
            </a:r>
            <a:r>
              <a:rPr lang="en-US" sz="3200" dirty="0">
                <a:solidFill>
                  <a:schemeClr val="accent6">
                    <a:lumMod val="40000"/>
                    <a:lumOff val="60000"/>
                  </a:schemeClr>
                </a:solidFill>
              </a:rPr>
              <a:t>resides in God </a:t>
            </a:r>
            <a:endParaRPr lang="en-US" sz="3200" dirty="0" smtClean="0">
              <a:solidFill>
                <a:schemeClr val="accent6">
                  <a:lumMod val="40000"/>
                  <a:lumOff val="60000"/>
                </a:schemeClr>
              </a:solidFill>
            </a:endParaRPr>
          </a:p>
          <a:p>
            <a:pPr lvl="0" algn="r"/>
            <a:r>
              <a:rPr lang="en-US" sz="3200" dirty="0" smtClean="0">
                <a:solidFill>
                  <a:schemeClr val="accent6">
                    <a:lumMod val="40000"/>
                    <a:lumOff val="60000"/>
                  </a:schemeClr>
                </a:solidFill>
              </a:rPr>
              <a:t>ought </a:t>
            </a:r>
            <a:r>
              <a:rPr lang="en-US" sz="3200" dirty="0">
                <a:solidFill>
                  <a:schemeClr val="accent6">
                    <a:lumMod val="40000"/>
                    <a:lumOff val="60000"/>
                  </a:schemeClr>
                </a:solidFill>
              </a:rPr>
              <a:t>himself to walk </a:t>
            </a:r>
            <a:endParaRPr lang="en-US" sz="3200" dirty="0" smtClean="0">
              <a:solidFill>
                <a:schemeClr val="accent6">
                  <a:lumMod val="40000"/>
                  <a:lumOff val="60000"/>
                </a:schemeClr>
              </a:solidFill>
            </a:endParaRPr>
          </a:p>
          <a:p>
            <a:pPr lvl="0" algn="r"/>
            <a:r>
              <a:rPr lang="en-US" sz="3200" dirty="0" smtClean="0">
                <a:solidFill>
                  <a:schemeClr val="accent6">
                    <a:lumMod val="40000"/>
                    <a:lumOff val="60000"/>
                  </a:schemeClr>
                </a:solidFill>
              </a:rPr>
              <a:t>just </a:t>
            </a:r>
            <a:r>
              <a:rPr lang="en-US" sz="3200" dirty="0">
                <a:solidFill>
                  <a:schemeClr val="accent6">
                    <a:lumMod val="40000"/>
                    <a:lumOff val="60000"/>
                  </a:schemeClr>
                </a:solidFill>
              </a:rPr>
              <a:t>as Jesus walked.”</a:t>
            </a:r>
          </a:p>
        </p:txBody>
      </p:sp>
      <p:grpSp>
        <p:nvGrpSpPr>
          <p:cNvPr id="12" name="Group 11"/>
          <p:cNvGrpSpPr/>
          <p:nvPr/>
        </p:nvGrpSpPr>
        <p:grpSpPr>
          <a:xfrm>
            <a:off x="0" y="0"/>
            <a:ext cx="4440194" cy="3370712"/>
            <a:chOff x="0" y="0"/>
            <a:chExt cx="4440194" cy="3370712"/>
          </a:xfrm>
        </p:grpSpPr>
        <p:sp>
          <p:nvSpPr>
            <p:cNvPr id="13" name="Rectangle 12"/>
            <p:cNvSpPr/>
            <p:nvPr/>
          </p:nvSpPr>
          <p:spPr>
            <a:xfrm>
              <a:off x="1335704" y="2635065"/>
              <a:ext cx="2102955" cy="735647"/>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grpSp>
          <p:nvGrpSpPr>
            <p:cNvPr id="14" name="Group 13"/>
            <p:cNvGrpSpPr/>
            <p:nvPr/>
          </p:nvGrpSpPr>
          <p:grpSpPr>
            <a:xfrm>
              <a:off x="0" y="0"/>
              <a:ext cx="4440194" cy="2295697"/>
              <a:chOff x="0" y="0"/>
              <a:chExt cx="4440194" cy="2295697"/>
            </a:xfrm>
          </p:grpSpPr>
          <p:cxnSp>
            <p:nvCxnSpPr>
              <p:cNvPr id="16" name="Straight Arrow Connector 15"/>
              <p:cNvCxnSpPr/>
              <p:nvPr/>
            </p:nvCxnSpPr>
            <p:spPr>
              <a:xfrm flipH="1">
                <a:off x="1014994" y="85173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0" y="0"/>
                <a:ext cx="4440194" cy="2295697"/>
                <a:chOff x="0" y="0"/>
                <a:chExt cx="4440194" cy="2295697"/>
              </a:xfrm>
            </p:grpSpPr>
            <p:sp>
              <p:nvSpPr>
                <p:cNvPr id="18" name="Oval 17"/>
                <p:cNvSpPr/>
                <p:nvPr/>
              </p:nvSpPr>
              <p:spPr>
                <a:xfrm>
                  <a:off x="0" y="1318163"/>
                  <a:ext cx="2446986" cy="97753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grpSp>
              <p:nvGrpSpPr>
                <p:cNvPr id="19" name="Group 18"/>
                <p:cNvGrpSpPr/>
                <p:nvPr/>
              </p:nvGrpSpPr>
              <p:grpSpPr>
                <a:xfrm>
                  <a:off x="0" y="0"/>
                  <a:ext cx="4440194" cy="2295695"/>
                  <a:chOff x="0" y="0"/>
                  <a:chExt cx="4440194" cy="2295695"/>
                </a:xfrm>
              </p:grpSpPr>
              <p:sp>
                <p:nvSpPr>
                  <p:cNvPr id="20" name="Oval 19"/>
                  <p:cNvSpPr/>
                  <p:nvPr/>
                </p:nvSpPr>
                <p:spPr>
                  <a:xfrm>
                    <a:off x="0" y="0"/>
                    <a:ext cx="1507524" cy="9787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1" name="Oval 20"/>
                  <p:cNvSpPr/>
                  <p:nvPr/>
                </p:nvSpPr>
                <p:spPr>
                  <a:xfrm>
                    <a:off x="2875005" y="1371202"/>
                    <a:ext cx="1565189" cy="924493"/>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2" name="Straight Arrow Connector 21"/>
                  <p:cNvCxnSpPr/>
                  <p:nvPr/>
                </p:nvCxnSpPr>
                <p:spPr>
                  <a:xfrm>
                    <a:off x="1210614" y="888981"/>
                    <a:ext cx="1706043" cy="68473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cxnSp>
          <p:nvCxnSpPr>
            <p:cNvPr id="15" name="Straight Arrow Connector 14"/>
            <p:cNvCxnSpPr/>
            <p:nvPr/>
          </p:nvCxnSpPr>
          <p:spPr>
            <a:xfrm flipH="1">
              <a:off x="2777195" y="209869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84470825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3089" y="0"/>
            <a:ext cx="9147089" cy="6924973"/>
          </a:xfrm>
          <a:prstGeom prst="rect">
            <a:avLst/>
          </a:prstGeom>
          <a:noFill/>
        </p:spPr>
        <p:txBody>
          <a:bodyPr wrap="square" rtlCol="0">
            <a:spAutoFit/>
          </a:bodyPr>
          <a:lstStyle/>
          <a:p>
            <a:pPr lvl="0"/>
            <a:r>
              <a:rPr lang="en-US" sz="3200" dirty="0" smtClean="0">
                <a:solidFill>
                  <a:schemeClr val="accent6">
                    <a:lumMod val="40000"/>
                    <a:lumOff val="60000"/>
                  </a:schemeClr>
                </a:solidFill>
              </a:rPr>
              <a:t>		1 </a:t>
            </a:r>
            <a:r>
              <a:rPr lang="en-US" sz="3200" dirty="0">
                <a:solidFill>
                  <a:schemeClr val="accent6">
                    <a:lumMod val="40000"/>
                    <a:lumOff val="60000"/>
                  </a:schemeClr>
                </a:solidFill>
              </a:rPr>
              <a:t>Peter 2.20-21 NET:  “… But if you do good </a:t>
            </a:r>
            <a:r>
              <a:rPr lang="en-US" sz="3200" dirty="0" smtClean="0">
                <a:solidFill>
                  <a:schemeClr val="accent6">
                    <a:lumMod val="40000"/>
                    <a:lumOff val="60000"/>
                  </a:schemeClr>
                </a:solidFill>
              </a:rPr>
              <a:t>		and </a:t>
            </a:r>
            <a:r>
              <a:rPr lang="en-US" sz="3200" dirty="0">
                <a:solidFill>
                  <a:schemeClr val="accent6">
                    <a:lumMod val="40000"/>
                    <a:lumOff val="60000"/>
                  </a:schemeClr>
                </a:solidFill>
              </a:rPr>
              <a:t>suffer and so endure, this finds </a:t>
            </a:r>
            <a:r>
              <a:rPr lang="en-US" sz="3200" dirty="0" smtClean="0">
                <a:solidFill>
                  <a:schemeClr val="accent6">
                    <a:lumMod val="40000"/>
                    <a:lumOff val="60000"/>
                  </a:schemeClr>
                </a:solidFill>
              </a:rPr>
              <a:t>favor 					with </a:t>
            </a:r>
            <a:r>
              <a:rPr lang="en-US" sz="3200" dirty="0">
                <a:solidFill>
                  <a:schemeClr val="accent6">
                    <a:lumMod val="40000"/>
                    <a:lumOff val="60000"/>
                  </a:schemeClr>
                </a:solidFill>
              </a:rPr>
              <a:t>God.  For to this you </a:t>
            </a:r>
            <a:r>
              <a:rPr lang="en-US" sz="3200" dirty="0" smtClean="0">
                <a:solidFill>
                  <a:schemeClr val="accent6">
                    <a:lumMod val="40000"/>
                    <a:lumOff val="60000"/>
                  </a:schemeClr>
                </a:solidFill>
              </a:rPr>
              <a:t>					were </a:t>
            </a:r>
            <a:r>
              <a:rPr lang="en-US" sz="3200" dirty="0">
                <a:solidFill>
                  <a:schemeClr val="accent6">
                    <a:lumMod val="40000"/>
                    <a:lumOff val="60000"/>
                  </a:schemeClr>
                </a:solidFill>
              </a:rPr>
              <a:t>called, since Christ </a:t>
            </a:r>
            <a:r>
              <a:rPr lang="en-US" sz="3200" dirty="0" smtClean="0">
                <a:solidFill>
                  <a:schemeClr val="accent6">
                    <a:lumMod val="40000"/>
                    <a:lumOff val="60000"/>
                  </a:schemeClr>
                </a:solidFill>
              </a:rPr>
              <a:t>					also suffered </a:t>
            </a:r>
            <a:r>
              <a:rPr lang="en-US" sz="3200" dirty="0">
                <a:solidFill>
                  <a:schemeClr val="accent6">
                    <a:lumMod val="40000"/>
                    <a:lumOff val="60000"/>
                  </a:schemeClr>
                </a:solidFill>
              </a:rPr>
              <a:t>for you, </a:t>
            </a:r>
            <a:r>
              <a:rPr lang="en-US" sz="3200" dirty="0" smtClean="0">
                <a:solidFill>
                  <a:schemeClr val="accent6">
                    <a:lumMod val="40000"/>
                    <a:lumOff val="60000"/>
                  </a:schemeClr>
                </a:solidFill>
              </a:rPr>
              <a:t>					leaving </a:t>
            </a:r>
            <a:r>
              <a:rPr lang="en-US" sz="3200" dirty="0">
                <a:solidFill>
                  <a:schemeClr val="accent6">
                    <a:lumMod val="40000"/>
                    <a:lumOff val="60000"/>
                  </a:schemeClr>
                </a:solidFill>
              </a:rPr>
              <a:t>an </a:t>
            </a:r>
            <a:r>
              <a:rPr lang="en-US" sz="3200" dirty="0" smtClean="0">
                <a:solidFill>
                  <a:schemeClr val="accent6">
                    <a:lumMod val="40000"/>
                    <a:lumOff val="60000"/>
                  </a:schemeClr>
                </a:solidFill>
              </a:rPr>
              <a:t>	example </a:t>
            </a:r>
            <a:r>
              <a:rPr lang="en-US" sz="3200" dirty="0">
                <a:solidFill>
                  <a:schemeClr val="accent6">
                    <a:lumMod val="40000"/>
                    <a:lumOff val="60000"/>
                  </a:schemeClr>
                </a:solidFill>
              </a:rPr>
              <a:t>for you to </a:t>
            </a:r>
            <a:r>
              <a:rPr lang="en-US" sz="3200" dirty="0" smtClean="0">
                <a:solidFill>
                  <a:schemeClr val="accent6">
                    <a:lumMod val="40000"/>
                    <a:lumOff val="60000"/>
                  </a:schemeClr>
                </a:solidFill>
              </a:rPr>
              <a:t>				follow </a:t>
            </a:r>
            <a:r>
              <a:rPr lang="en-US" sz="3200" dirty="0">
                <a:solidFill>
                  <a:schemeClr val="accent6">
                    <a:lumMod val="40000"/>
                    <a:lumOff val="60000"/>
                  </a:schemeClr>
                </a:solidFill>
              </a:rPr>
              <a:t>in his steps</a:t>
            </a:r>
            <a:r>
              <a:rPr lang="en-US" sz="3200" dirty="0" smtClean="0">
                <a:solidFill>
                  <a:schemeClr val="accent6">
                    <a:lumMod val="40000"/>
                    <a:lumOff val="60000"/>
                  </a:schemeClr>
                </a:solidFill>
              </a:rPr>
              <a:t>.”</a:t>
            </a:r>
          </a:p>
          <a:p>
            <a:pPr lvl="0"/>
            <a:endParaRPr lang="en-US" sz="2800" dirty="0">
              <a:solidFill>
                <a:schemeClr val="accent6">
                  <a:lumMod val="40000"/>
                  <a:lumOff val="60000"/>
                </a:schemeClr>
              </a:solidFill>
            </a:endParaRPr>
          </a:p>
          <a:p>
            <a:pPr lvl="0"/>
            <a:r>
              <a:rPr lang="en-US" sz="3200" dirty="0">
                <a:solidFill>
                  <a:schemeClr val="accent6">
                    <a:lumMod val="40000"/>
                    <a:lumOff val="60000"/>
                  </a:schemeClr>
                </a:solidFill>
              </a:rPr>
              <a:t>James 1.2-4 NET: “My brothers and sisters, consider it nothing but joy when you fall into all sorts of trials, because you know that the testing of your faith produces endurance.  And let endurance have its perfect effect, so that you will be perfect and complete, not deficient in anything.”</a:t>
            </a:r>
          </a:p>
        </p:txBody>
      </p:sp>
      <p:grpSp>
        <p:nvGrpSpPr>
          <p:cNvPr id="12" name="Group 11"/>
          <p:cNvGrpSpPr/>
          <p:nvPr/>
        </p:nvGrpSpPr>
        <p:grpSpPr>
          <a:xfrm>
            <a:off x="0" y="0"/>
            <a:ext cx="4440194" cy="3370712"/>
            <a:chOff x="0" y="0"/>
            <a:chExt cx="4440194" cy="3370712"/>
          </a:xfrm>
        </p:grpSpPr>
        <p:sp>
          <p:nvSpPr>
            <p:cNvPr id="13" name="Rectangle 12"/>
            <p:cNvSpPr/>
            <p:nvPr/>
          </p:nvSpPr>
          <p:spPr>
            <a:xfrm>
              <a:off x="1335704" y="2635065"/>
              <a:ext cx="2102955" cy="735647"/>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grpSp>
          <p:nvGrpSpPr>
            <p:cNvPr id="14" name="Group 13"/>
            <p:cNvGrpSpPr/>
            <p:nvPr/>
          </p:nvGrpSpPr>
          <p:grpSpPr>
            <a:xfrm>
              <a:off x="0" y="0"/>
              <a:ext cx="4440194" cy="2295697"/>
              <a:chOff x="0" y="0"/>
              <a:chExt cx="4440194" cy="2295697"/>
            </a:xfrm>
          </p:grpSpPr>
          <p:cxnSp>
            <p:nvCxnSpPr>
              <p:cNvPr id="16" name="Straight Arrow Connector 15"/>
              <p:cNvCxnSpPr/>
              <p:nvPr/>
            </p:nvCxnSpPr>
            <p:spPr>
              <a:xfrm flipH="1">
                <a:off x="1014994" y="85173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0" y="0"/>
                <a:ext cx="4440194" cy="2295697"/>
                <a:chOff x="0" y="0"/>
                <a:chExt cx="4440194" cy="2295697"/>
              </a:xfrm>
            </p:grpSpPr>
            <p:sp>
              <p:nvSpPr>
                <p:cNvPr id="18" name="Oval 17"/>
                <p:cNvSpPr/>
                <p:nvPr/>
              </p:nvSpPr>
              <p:spPr>
                <a:xfrm>
                  <a:off x="0" y="1318163"/>
                  <a:ext cx="2446986" cy="97753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grpSp>
              <p:nvGrpSpPr>
                <p:cNvPr id="19" name="Group 18"/>
                <p:cNvGrpSpPr/>
                <p:nvPr/>
              </p:nvGrpSpPr>
              <p:grpSpPr>
                <a:xfrm>
                  <a:off x="0" y="0"/>
                  <a:ext cx="4440194" cy="2295695"/>
                  <a:chOff x="0" y="0"/>
                  <a:chExt cx="4440194" cy="2295695"/>
                </a:xfrm>
              </p:grpSpPr>
              <p:sp>
                <p:nvSpPr>
                  <p:cNvPr id="20" name="Oval 19"/>
                  <p:cNvSpPr/>
                  <p:nvPr/>
                </p:nvSpPr>
                <p:spPr>
                  <a:xfrm>
                    <a:off x="0" y="0"/>
                    <a:ext cx="1507524" cy="9787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1" name="Oval 20"/>
                  <p:cNvSpPr/>
                  <p:nvPr/>
                </p:nvSpPr>
                <p:spPr>
                  <a:xfrm>
                    <a:off x="2875005" y="1371202"/>
                    <a:ext cx="1565189" cy="924493"/>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2" name="Straight Arrow Connector 21"/>
                  <p:cNvCxnSpPr/>
                  <p:nvPr/>
                </p:nvCxnSpPr>
                <p:spPr>
                  <a:xfrm>
                    <a:off x="1210614" y="888981"/>
                    <a:ext cx="1706043" cy="68473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cxnSp>
          <p:nvCxnSpPr>
            <p:cNvPr id="15" name="Straight Arrow Connector 14"/>
            <p:cNvCxnSpPr/>
            <p:nvPr/>
          </p:nvCxnSpPr>
          <p:spPr>
            <a:xfrm flipH="1">
              <a:off x="2777195" y="209869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404013295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0" y="1334165"/>
            <a:ext cx="9147089" cy="5509200"/>
          </a:xfrm>
          <a:prstGeom prst="rect">
            <a:avLst/>
          </a:prstGeom>
          <a:noFill/>
        </p:spPr>
        <p:txBody>
          <a:bodyPr wrap="square" rtlCol="0">
            <a:spAutoFit/>
          </a:bodyPr>
          <a:lstStyle/>
          <a:p>
            <a:pPr lvl="0"/>
            <a:r>
              <a:rPr lang="en-US" sz="3200" dirty="0" smtClean="0">
                <a:solidFill>
                  <a:schemeClr val="accent6">
                    <a:lumMod val="40000"/>
                    <a:lumOff val="60000"/>
                  </a:schemeClr>
                </a:solidFill>
              </a:rPr>
              <a:t>					Hebrews </a:t>
            </a:r>
            <a:r>
              <a:rPr lang="en-US" sz="3200" dirty="0">
                <a:solidFill>
                  <a:schemeClr val="accent6">
                    <a:lumMod val="40000"/>
                    <a:lumOff val="60000"/>
                  </a:schemeClr>
                </a:solidFill>
              </a:rPr>
              <a:t>12.5-11 NET:   </a:t>
            </a:r>
            <a:endParaRPr lang="en-US" sz="3200" dirty="0" smtClean="0">
              <a:solidFill>
                <a:schemeClr val="accent6">
                  <a:lumMod val="40000"/>
                  <a:lumOff val="60000"/>
                </a:schemeClr>
              </a:solidFill>
            </a:endParaRPr>
          </a:p>
          <a:p>
            <a:pPr lvl="0"/>
            <a:r>
              <a:rPr lang="en-US" sz="3200" dirty="0" smtClean="0">
                <a:solidFill>
                  <a:schemeClr val="accent6">
                    <a:lumMod val="40000"/>
                    <a:lumOff val="60000"/>
                  </a:schemeClr>
                </a:solidFill>
              </a:rPr>
              <a:t>					“… </a:t>
            </a:r>
            <a:r>
              <a:rPr lang="en-US" sz="3200" dirty="0">
                <a:solidFill>
                  <a:schemeClr val="accent6">
                    <a:lumMod val="40000"/>
                    <a:lumOff val="60000"/>
                  </a:schemeClr>
                </a:solidFill>
              </a:rPr>
              <a:t>‘My son, do not scorn </a:t>
            </a:r>
            <a:r>
              <a:rPr lang="en-US" sz="3200" dirty="0" smtClean="0">
                <a:solidFill>
                  <a:schemeClr val="accent6">
                    <a:lumMod val="40000"/>
                    <a:lumOff val="60000"/>
                  </a:schemeClr>
                </a:solidFill>
              </a:rPr>
              <a:t>				the </a:t>
            </a:r>
            <a:r>
              <a:rPr lang="en-US" sz="3200" dirty="0">
                <a:solidFill>
                  <a:schemeClr val="accent6">
                    <a:lumMod val="40000"/>
                    <a:lumOff val="60000"/>
                  </a:schemeClr>
                </a:solidFill>
              </a:rPr>
              <a:t>Lord's discipline or give up </a:t>
            </a:r>
            <a:r>
              <a:rPr lang="en-US" sz="3200" dirty="0" smtClean="0">
                <a:solidFill>
                  <a:schemeClr val="accent6">
                    <a:lumMod val="40000"/>
                    <a:lumOff val="60000"/>
                  </a:schemeClr>
                </a:solidFill>
              </a:rPr>
              <a:t>				when </a:t>
            </a:r>
            <a:r>
              <a:rPr lang="en-US" sz="3200" dirty="0">
                <a:solidFill>
                  <a:schemeClr val="accent6">
                    <a:lumMod val="40000"/>
                    <a:lumOff val="60000"/>
                  </a:schemeClr>
                </a:solidFill>
              </a:rPr>
              <a:t>he corrects you. For the Lord disciplines the one he loves and chastises every son he accepts.’  Endure your suffering as discipline; God is treating you as sons. For what son is there that a father does not discipline?  …Now all discipline seems painful at the time, not joyful. But later it produces the fruit of peace and righteousness for those trained by it.”</a:t>
            </a:r>
          </a:p>
        </p:txBody>
      </p:sp>
      <p:grpSp>
        <p:nvGrpSpPr>
          <p:cNvPr id="12" name="Group 11"/>
          <p:cNvGrpSpPr/>
          <p:nvPr/>
        </p:nvGrpSpPr>
        <p:grpSpPr>
          <a:xfrm>
            <a:off x="0" y="0"/>
            <a:ext cx="4440194" cy="3370712"/>
            <a:chOff x="0" y="0"/>
            <a:chExt cx="4440194" cy="3370712"/>
          </a:xfrm>
        </p:grpSpPr>
        <p:sp>
          <p:nvSpPr>
            <p:cNvPr id="13" name="Rectangle 12"/>
            <p:cNvSpPr/>
            <p:nvPr/>
          </p:nvSpPr>
          <p:spPr>
            <a:xfrm>
              <a:off x="1335704" y="2635065"/>
              <a:ext cx="2102955" cy="735647"/>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grpSp>
          <p:nvGrpSpPr>
            <p:cNvPr id="14" name="Group 13"/>
            <p:cNvGrpSpPr/>
            <p:nvPr/>
          </p:nvGrpSpPr>
          <p:grpSpPr>
            <a:xfrm>
              <a:off x="0" y="0"/>
              <a:ext cx="4440194" cy="2295697"/>
              <a:chOff x="0" y="0"/>
              <a:chExt cx="4440194" cy="2295697"/>
            </a:xfrm>
          </p:grpSpPr>
          <p:cxnSp>
            <p:nvCxnSpPr>
              <p:cNvPr id="16" name="Straight Arrow Connector 15"/>
              <p:cNvCxnSpPr/>
              <p:nvPr/>
            </p:nvCxnSpPr>
            <p:spPr>
              <a:xfrm flipH="1">
                <a:off x="1014994" y="85173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0" y="0"/>
                <a:ext cx="4440194" cy="2295697"/>
                <a:chOff x="0" y="0"/>
                <a:chExt cx="4440194" cy="2295697"/>
              </a:xfrm>
            </p:grpSpPr>
            <p:sp>
              <p:nvSpPr>
                <p:cNvPr id="18" name="Oval 17"/>
                <p:cNvSpPr/>
                <p:nvPr/>
              </p:nvSpPr>
              <p:spPr>
                <a:xfrm>
                  <a:off x="0" y="1318163"/>
                  <a:ext cx="2446986" cy="97753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grpSp>
              <p:nvGrpSpPr>
                <p:cNvPr id="19" name="Group 18"/>
                <p:cNvGrpSpPr/>
                <p:nvPr/>
              </p:nvGrpSpPr>
              <p:grpSpPr>
                <a:xfrm>
                  <a:off x="0" y="0"/>
                  <a:ext cx="4440194" cy="2295695"/>
                  <a:chOff x="0" y="0"/>
                  <a:chExt cx="4440194" cy="2295695"/>
                </a:xfrm>
              </p:grpSpPr>
              <p:sp>
                <p:nvSpPr>
                  <p:cNvPr id="20" name="Oval 19"/>
                  <p:cNvSpPr/>
                  <p:nvPr/>
                </p:nvSpPr>
                <p:spPr>
                  <a:xfrm>
                    <a:off x="0" y="0"/>
                    <a:ext cx="1507524" cy="9787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1" name="Oval 20"/>
                  <p:cNvSpPr/>
                  <p:nvPr/>
                </p:nvSpPr>
                <p:spPr>
                  <a:xfrm>
                    <a:off x="2875005" y="1371202"/>
                    <a:ext cx="1565189" cy="924493"/>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2" name="Straight Arrow Connector 21"/>
                  <p:cNvCxnSpPr/>
                  <p:nvPr/>
                </p:nvCxnSpPr>
                <p:spPr>
                  <a:xfrm>
                    <a:off x="1210614" y="888981"/>
                    <a:ext cx="1706043" cy="68473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cxnSp>
          <p:nvCxnSpPr>
            <p:cNvPr id="15" name="Straight Arrow Connector 14"/>
            <p:cNvCxnSpPr/>
            <p:nvPr/>
          </p:nvCxnSpPr>
          <p:spPr>
            <a:xfrm flipH="1">
              <a:off x="2777195" y="209869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531054152"/>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2875005" y="30275"/>
            <a:ext cx="6272084" cy="584775"/>
          </a:xfrm>
          <a:prstGeom prst="rect">
            <a:avLst/>
          </a:prstGeom>
          <a:noFill/>
        </p:spPr>
        <p:txBody>
          <a:bodyPr wrap="square" rtlCol="0">
            <a:spAutoFit/>
          </a:bodyPr>
          <a:lstStyle/>
          <a:p>
            <a:pPr lvl="0"/>
            <a:r>
              <a:rPr lang="en-US" sz="3200" dirty="0" smtClean="0">
                <a:solidFill>
                  <a:schemeClr val="accent6">
                    <a:lumMod val="40000"/>
                    <a:lumOff val="60000"/>
                  </a:schemeClr>
                </a:solidFill>
              </a:rPr>
              <a:t>					</a:t>
            </a:r>
            <a:endParaRPr lang="en-US" sz="3200" dirty="0">
              <a:solidFill>
                <a:schemeClr val="accent6">
                  <a:lumMod val="40000"/>
                  <a:lumOff val="60000"/>
                </a:schemeClr>
              </a:solidFill>
            </a:endParaRPr>
          </a:p>
        </p:txBody>
      </p:sp>
      <p:grpSp>
        <p:nvGrpSpPr>
          <p:cNvPr id="12" name="Group 11"/>
          <p:cNvGrpSpPr/>
          <p:nvPr/>
        </p:nvGrpSpPr>
        <p:grpSpPr>
          <a:xfrm>
            <a:off x="0" y="0"/>
            <a:ext cx="4440194" cy="3370712"/>
            <a:chOff x="0" y="0"/>
            <a:chExt cx="4440194" cy="3370712"/>
          </a:xfrm>
        </p:grpSpPr>
        <p:sp>
          <p:nvSpPr>
            <p:cNvPr id="13" name="Rectangle 12"/>
            <p:cNvSpPr/>
            <p:nvPr/>
          </p:nvSpPr>
          <p:spPr>
            <a:xfrm>
              <a:off x="1335704" y="2635065"/>
              <a:ext cx="2102955" cy="735647"/>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grpSp>
          <p:nvGrpSpPr>
            <p:cNvPr id="14" name="Group 13"/>
            <p:cNvGrpSpPr/>
            <p:nvPr/>
          </p:nvGrpSpPr>
          <p:grpSpPr>
            <a:xfrm>
              <a:off x="0" y="0"/>
              <a:ext cx="4440194" cy="2295697"/>
              <a:chOff x="0" y="0"/>
              <a:chExt cx="4440194" cy="2295697"/>
            </a:xfrm>
          </p:grpSpPr>
          <p:cxnSp>
            <p:nvCxnSpPr>
              <p:cNvPr id="16" name="Straight Arrow Connector 15"/>
              <p:cNvCxnSpPr/>
              <p:nvPr/>
            </p:nvCxnSpPr>
            <p:spPr>
              <a:xfrm flipH="1">
                <a:off x="1014994" y="85173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0" y="0"/>
                <a:ext cx="4440194" cy="2295697"/>
                <a:chOff x="0" y="0"/>
                <a:chExt cx="4440194" cy="2295697"/>
              </a:xfrm>
            </p:grpSpPr>
            <p:sp>
              <p:nvSpPr>
                <p:cNvPr id="18" name="Oval 17"/>
                <p:cNvSpPr/>
                <p:nvPr/>
              </p:nvSpPr>
              <p:spPr>
                <a:xfrm>
                  <a:off x="0" y="1318163"/>
                  <a:ext cx="2446986" cy="97753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grpSp>
              <p:nvGrpSpPr>
                <p:cNvPr id="19" name="Group 18"/>
                <p:cNvGrpSpPr/>
                <p:nvPr/>
              </p:nvGrpSpPr>
              <p:grpSpPr>
                <a:xfrm>
                  <a:off x="0" y="0"/>
                  <a:ext cx="4440194" cy="2295695"/>
                  <a:chOff x="0" y="0"/>
                  <a:chExt cx="4440194" cy="2295695"/>
                </a:xfrm>
              </p:grpSpPr>
              <p:sp>
                <p:nvSpPr>
                  <p:cNvPr id="20" name="Oval 19"/>
                  <p:cNvSpPr/>
                  <p:nvPr/>
                </p:nvSpPr>
                <p:spPr>
                  <a:xfrm>
                    <a:off x="0" y="0"/>
                    <a:ext cx="1507524" cy="9787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1" name="Oval 20"/>
                  <p:cNvSpPr/>
                  <p:nvPr/>
                </p:nvSpPr>
                <p:spPr>
                  <a:xfrm>
                    <a:off x="2875005" y="1371202"/>
                    <a:ext cx="1565189" cy="924493"/>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2" name="Straight Arrow Connector 21"/>
                  <p:cNvCxnSpPr/>
                  <p:nvPr/>
                </p:nvCxnSpPr>
                <p:spPr>
                  <a:xfrm>
                    <a:off x="1210614" y="888981"/>
                    <a:ext cx="1706043" cy="68473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cxnSp>
          <p:nvCxnSpPr>
            <p:cNvPr id="15" name="Straight Arrow Connector 14"/>
            <p:cNvCxnSpPr/>
            <p:nvPr/>
          </p:nvCxnSpPr>
          <p:spPr>
            <a:xfrm flipH="1">
              <a:off x="2777195" y="209869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
        <p:nvSpPr>
          <p:cNvPr id="23" name="TextBox 22"/>
          <p:cNvSpPr txBox="1"/>
          <p:nvPr/>
        </p:nvSpPr>
        <p:spPr>
          <a:xfrm>
            <a:off x="4845545" y="213407"/>
            <a:ext cx="4301544" cy="6001643"/>
          </a:xfrm>
          <a:prstGeom prst="rect">
            <a:avLst/>
          </a:prstGeom>
          <a:noFill/>
        </p:spPr>
        <p:txBody>
          <a:bodyPr wrap="square" rtlCol="0">
            <a:spAutoFit/>
          </a:bodyPr>
          <a:lstStyle/>
          <a:p>
            <a:pPr algn="r"/>
            <a:r>
              <a:rPr lang="en-US" sz="3200" dirty="0" smtClean="0">
                <a:solidFill>
                  <a:schemeClr val="accent6">
                    <a:lumMod val="40000"/>
                    <a:lumOff val="60000"/>
                  </a:schemeClr>
                </a:solidFill>
              </a:rPr>
              <a:t>1. Make sure you believe the true gospel!</a:t>
            </a:r>
          </a:p>
          <a:p>
            <a:pPr algn="r"/>
            <a:endParaRPr lang="en-US" sz="3200" dirty="0" smtClean="0">
              <a:solidFill>
                <a:schemeClr val="accent6">
                  <a:lumMod val="40000"/>
                  <a:lumOff val="60000"/>
                </a:schemeClr>
              </a:solidFill>
            </a:endParaRPr>
          </a:p>
          <a:p>
            <a:pPr algn="r"/>
            <a:r>
              <a:rPr lang="en-US" sz="3200" dirty="0" smtClean="0">
                <a:solidFill>
                  <a:schemeClr val="accent6">
                    <a:lumMod val="40000"/>
                    <a:lumOff val="60000"/>
                  </a:schemeClr>
                </a:solidFill>
              </a:rPr>
              <a:t>2. Believe in the promise</a:t>
            </a:r>
          </a:p>
          <a:p>
            <a:pPr algn="r"/>
            <a:r>
              <a:rPr lang="en-US" sz="3200" dirty="0" smtClean="0">
                <a:solidFill>
                  <a:schemeClr val="accent6">
                    <a:lumMod val="40000"/>
                    <a:lumOff val="60000"/>
                  </a:schemeClr>
                </a:solidFill>
              </a:rPr>
              <a:t>of spiritual growth! </a:t>
            </a:r>
            <a:endParaRPr lang="en-US" sz="3200" dirty="0">
              <a:solidFill>
                <a:schemeClr val="accent6">
                  <a:lumMod val="40000"/>
                  <a:lumOff val="60000"/>
                </a:schemeClr>
              </a:solidFill>
            </a:endParaRPr>
          </a:p>
          <a:p>
            <a:pPr algn="r"/>
            <a:endParaRPr lang="en-US" sz="3200" dirty="0" smtClean="0">
              <a:solidFill>
                <a:schemeClr val="accent6">
                  <a:lumMod val="40000"/>
                  <a:lumOff val="60000"/>
                </a:schemeClr>
              </a:solidFill>
            </a:endParaRPr>
          </a:p>
          <a:p>
            <a:pPr algn="r"/>
            <a:r>
              <a:rPr lang="en-US" sz="3200" dirty="0" smtClean="0">
                <a:solidFill>
                  <a:schemeClr val="accent6">
                    <a:lumMod val="40000"/>
                    <a:lumOff val="60000"/>
                  </a:schemeClr>
                </a:solidFill>
              </a:rPr>
              <a:t>3. Believe the Holy Spirit</a:t>
            </a:r>
          </a:p>
          <a:p>
            <a:pPr algn="r"/>
            <a:r>
              <a:rPr lang="en-US" sz="3200" dirty="0" smtClean="0">
                <a:solidFill>
                  <a:schemeClr val="accent6">
                    <a:lumMod val="40000"/>
                    <a:lumOff val="60000"/>
                  </a:schemeClr>
                </a:solidFill>
              </a:rPr>
              <a:t>indwells you!</a:t>
            </a:r>
            <a:endParaRPr lang="en-US" sz="3200" dirty="0">
              <a:solidFill>
                <a:schemeClr val="accent6">
                  <a:lumMod val="40000"/>
                  <a:lumOff val="60000"/>
                </a:schemeClr>
              </a:solidFill>
            </a:endParaRPr>
          </a:p>
          <a:p>
            <a:pPr algn="r"/>
            <a:endParaRPr lang="en-US" sz="3200" dirty="0" smtClean="0">
              <a:solidFill>
                <a:schemeClr val="accent6">
                  <a:lumMod val="40000"/>
                  <a:lumOff val="60000"/>
                </a:schemeClr>
              </a:solidFill>
            </a:endParaRPr>
          </a:p>
          <a:p>
            <a:pPr algn="r"/>
            <a:r>
              <a:rPr lang="en-US" sz="3200" dirty="0" smtClean="0">
                <a:solidFill>
                  <a:schemeClr val="accent6">
                    <a:lumMod val="40000"/>
                    <a:lumOff val="60000"/>
                  </a:schemeClr>
                </a:solidFill>
              </a:rPr>
              <a:t>4. </a:t>
            </a:r>
            <a:r>
              <a:rPr lang="en-US" sz="3200" dirty="0">
                <a:solidFill>
                  <a:schemeClr val="accent6">
                    <a:lumMod val="40000"/>
                    <a:lumOff val="60000"/>
                  </a:schemeClr>
                </a:solidFill>
              </a:rPr>
              <a:t>Commit to submit… </a:t>
            </a:r>
          </a:p>
          <a:p>
            <a:pPr algn="r"/>
            <a:r>
              <a:rPr lang="en-US" sz="3200" dirty="0">
                <a:solidFill>
                  <a:schemeClr val="accent6">
                    <a:lumMod val="40000"/>
                    <a:lumOff val="60000"/>
                  </a:schemeClr>
                </a:solidFill>
              </a:rPr>
              <a:t>in all things!</a:t>
            </a:r>
          </a:p>
          <a:p>
            <a:pPr algn="r"/>
            <a:endParaRPr lang="en-US" sz="3200" dirty="0">
              <a:solidFill>
                <a:schemeClr val="accent6">
                  <a:lumMod val="40000"/>
                  <a:lumOff val="60000"/>
                </a:schemeClr>
              </a:solidFill>
            </a:endParaRPr>
          </a:p>
        </p:txBody>
      </p:sp>
      <p:cxnSp>
        <p:nvCxnSpPr>
          <p:cNvPr id="24" name="Straight Arrow Connector 23"/>
          <p:cNvCxnSpPr/>
          <p:nvPr/>
        </p:nvCxnSpPr>
        <p:spPr>
          <a:xfrm>
            <a:off x="1584207" y="436078"/>
            <a:ext cx="3383209" cy="25241"/>
          </a:xfrm>
          <a:prstGeom prst="straightConnector1">
            <a:avLst/>
          </a:prstGeom>
          <a:ln w="508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p:nvPr/>
        </p:nvCxnSpPr>
        <p:spPr>
          <a:xfrm flipV="1">
            <a:off x="4440194" y="2010032"/>
            <a:ext cx="527222" cy="1179"/>
          </a:xfrm>
          <a:prstGeom prst="straightConnector1">
            <a:avLst/>
          </a:prstGeom>
          <a:ln w="508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a:off x="3515767" y="3300433"/>
            <a:ext cx="1847065" cy="1469275"/>
          </a:xfrm>
          <a:prstGeom prst="straightConnector1">
            <a:avLst/>
          </a:prstGeom>
          <a:ln w="508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2053551" y="2243328"/>
            <a:ext cx="2913865" cy="1057105"/>
          </a:xfrm>
          <a:prstGeom prst="straightConnector1">
            <a:avLst/>
          </a:prstGeom>
          <a:ln w="50800">
            <a:solidFill>
              <a:srgbClr val="FF0000"/>
            </a:solidFill>
            <a:prstDash val="sysDash"/>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8128379"/>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0" y="1565189"/>
            <a:ext cx="9144000" cy="2554545"/>
          </a:xfrm>
          <a:prstGeom prst="rect">
            <a:avLst/>
          </a:prstGeom>
          <a:noFill/>
        </p:spPr>
        <p:txBody>
          <a:bodyPr wrap="square" rtlCol="0">
            <a:spAutoFit/>
          </a:bodyPr>
          <a:lstStyle/>
          <a:p>
            <a:pPr lvl="0"/>
            <a:r>
              <a:rPr lang="en-US" sz="3200" dirty="0" smtClean="0">
                <a:solidFill>
                  <a:schemeClr val="accent6">
                    <a:lumMod val="40000"/>
                    <a:lumOff val="60000"/>
                  </a:schemeClr>
                </a:solidFill>
              </a:rPr>
              <a:t>Titus </a:t>
            </a:r>
            <a:r>
              <a:rPr lang="en-US" sz="3200" dirty="0">
                <a:solidFill>
                  <a:schemeClr val="accent6">
                    <a:lumMod val="40000"/>
                    <a:lumOff val="60000"/>
                  </a:schemeClr>
                </a:solidFill>
              </a:rPr>
              <a:t>3.5-6 NET:  “He saved us not by works of righteousness that we have done but on the basis of his mercy, through </a:t>
            </a:r>
            <a:r>
              <a:rPr lang="en-US" sz="3200" u="sng" dirty="0">
                <a:solidFill>
                  <a:srgbClr val="FFFF00"/>
                </a:solidFill>
              </a:rPr>
              <a:t>the washing of the new birth </a:t>
            </a:r>
            <a:r>
              <a:rPr lang="en-US" sz="3200" dirty="0">
                <a:solidFill>
                  <a:schemeClr val="accent6">
                    <a:lumMod val="40000"/>
                    <a:lumOff val="60000"/>
                  </a:schemeClr>
                </a:solidFill>
              </a:rPr>
              <a:t>and </a:t>
            </a:r>
            <a:r>
              <a:rPr lang="en-US" sz="3200" u="sng" dirty="0">
                <a:solidFill>
                  <a:srgbClr val="FFFF00"/>
                </a:solidFill>
              </a:rPr>
              <a:t>the renewing of the Holy Spirit</a:t>
            </a:r>
            <a:r>
              <a:rPr lang="en-US" sz="3200" dirty="0">
                <a:solidFill>
                  <a:schemeClr val="accent6">
                    <a:lumMod val="40000"/>
                    <a:lumOff val="60000"/>
                  </a:schemeClr>
                </a:solidFill>
              </a:rPr>
              <a:t>, whom he poured out on us in full measure through Jesus Christ our Savior.”</a:t>
            </a:r>
          </a:p>
        </p:txBody>
      </p:sp>
      <p:sp>
        <p:nvSpPr>
          <p:cNvPr id="4" name="Oval 3"/>
          <p:cNvSpPr/>
          <p:nvPr/>
        </p:nvSpPr>
        <p:spPr>
          <a:xfrm>
            <a:off x="0" y="-1"/>
            <a:ext cx="1994389" cy="1213761"/>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solidFill>
                  <a:schemeClr val="bg1"/>
                </a:solidFill>
              </a:rPr>
              <a:t>blood</a:t>
            </a:r>
            <a:endParaRPr lang="en-US" sz="3200" dirty="0">
              <a:solidFill>
                <a:schemeClr val="bg1"/>
              </a:solidFill>
            </a:endParaRPr>
          </a:p>
        </p:txBody>
      </p:sp>
    </p:spTree>
    <p:extLst>
      <p:ext uri="{BB962C8B-B14F-4D97-AF65-F5344CB8AC3E}">
        <p14:creationId xmlns:p14="http://schemas.microsoft.com/office/powerpoint/2010/main" val="210735716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0" y="2323767"/>
            <a:ext cx="9143999" cy="4031873"/>
          </a:xfrm>
          <a:prstGeom prst="rect">
            <a:avLst/>
          </a:prstGeom>
          <a:noFill/>
        </p:spPr>
        <p:txBody>
          <a:bodyPr wrap="square" rtlCol="0">
            <a:spAutoFit/>
          </a:bodyPr>
          <a:lstStyle/>
          <a:p>
            <a:pPr lvl="0"/>
            <a:r>
              <a:rPr lang="en-US" sz="3200" dirty="0" smtClean="0">
                <a:solidFill>
                  <a:schemeClr val="accent6">
                    <a:lumMod val="40000"/>
                    <a:lumOff val="60000"/>
                  </a:schemeClr>
                </a:solidFill>
              </a:rPr>
              <a:t>Titus </a:t>
            </a:r>
            <a:r>
              <a:rPr lang="en-US" sz="3200" dirty="0">
                <a:solidFill>
                  <a:schemeClr val="accent6">
                    <a:lumMod val="40000"/>
                    <a:lumOff val="60000"/>
                  </a:schemeClr>
                </a:solidFill>
              </a:rPr>
              <a:t>2.14 NET:  “He </a:t>
            </a:r>
            <a:r>
              <a:rPr lang="en-US" sz="3200" dirty="0" smtClean="0">
                <a:solidFill>
                  <a:schemeClr val="accent6">
                    <a:lumMod val="40000"/>
                    <a:lumOff val="60000"/>
                  </a:schemeClr>
                </a:solidFill>
              </a:rPr>
              <a:t>gave </a:t>
            </a:r>
            <a:r>
              <a:rPr lang="en-US" sz="3200" dirty="0">
                <a:solidFill>
                  <a:schemeClr val="accent6">
                    <a:lumMod val="40000"/>
                    <a:lumOff val="60000"/>
                  </a:schemeClr>
                </a:solidFill>
              </a:rPr>
              <a:t>himself for us to </a:t>
            </a:r>
            <a:r>
              <a:rPr lang="en-US" sz="3200" u="sng" dirty="0" smtClean="0">
                <a:solidFill>
                  <a:srgbClr val="FFFF00"/>
                </a:solidFill>
              </a:rPr>
              <a:t>set </a:t>
            </a:r>
            <a:r>
              <a:rPr lang="en-US" sz="3200" u="sng" dirty="0">
                <a:solidFill>
                  <a:srgbClr val="FFFF00"/>
                </a:solidFill>
              </a:rPr>
              <a:t>us free </a:t>
            </a:r>
            <a:r>
              <a:rPr lang="en-US" sz="3200" dirty="0">
                <a:solidFill>
                  <a:schemeClr val="accent6">
                    <a:lumMod val="40000"/>
                    <a:lumOff val="60000"/>
                  </a:schemeClr>
                </a:solidFill>
              </a:rPr>
              <a:t>from every kind of </a:t>
            </a:r>
            <a:r>
              <a:rPr lang="en-US" sz="3200" dirty="0" smtClean="0">
                <a:solidFill>
                  <a:schemeClr val="accent6">
                    <a:lumMod val="40000"/>
                    <a:lumOff val="60000"/>
                  </a:schemeClr>
                </a:solidFill>
              </a:rPr>
              <a:t>lawlessness </a:t>
            </a:r>
            <a:r>
              <a:rPr lang="en-US" sz="3200" dirty="0">
                <a:solidFill>
                  <a:schemeClr val="accent6">
                    <a:lumMod val="40000"/>
                    <a:lumOff val="60000"/>
                  </a:schemeClr>
                </a:solidFill>
              </a:rPr>
              <a:t>and </a:t>
            </a:r>
            <a:r>
              <a:rPr lang="en-US" sz="3200" u="sng" dirty="0">
                <a:solidFill>
                  <a:srgbClr val="FFFF00"/>
                </a:solidFill>
              </a:rPr>
              <a:t>to purify </a:t>
            </a:r>
            <a:r>
              <a:rPr lang="en-US" sz="3200" dirty="0">
                <a:solidFill>
                  <a:schemeClr val="accent6">
                    <a:lumMod val="40000"/>
                    <a:lumOff val="60000"/>
                  </a:schemeClr>
                </a:solidFill>
              </a:rPr>
              <a:t>for himself a people who are truly his, who are eager to do good</a:t>
            </a:r>
            <a:r>
              <a:rPr lang="en-US" sz="3200" dirty="0" smtClean="0">
                <a:solidFill>
                  <a:schemeClr val="accent6">
                    <a:lumMod val="40000"/>
                    <a:lumOff val="60000"/>
                  </a:schemeClr>
                </a:solidFill>
              </a:rPr>
              <a:t>.”</a:t>
            </a:r>
          </a:p>
          <a:p>
            <a:pPr lvl="0"/>
            <a:endParaRPr lang="en-US" sz="3200" dirty="0">
              <a:solidFill>
                <a:schemeClr val="accent6">
                  <a:lumMod val="40000"/>
                  <a:lumOff val="60000"/>
                </a:schemeClr>
              </a:solidFill>
            </a:endParaRPr>
          </a:p>
          <a:p>
            <a:pPr lvl="0"/>
            <a:r>
              <a:rPr lang="en-US" sz="3200" dirty="0">
                <a:solidFill>
                  <a:schemeClr val="accent6">
                    <a:lumMod val="40000"/>
                    <a:lumOff val="60000"/>
                  </a:schemeClr>
                </a:solidFill>
              </a:rPr>
              <a:t>1 Thessalonians 4.3 NET:  “For this is God's will: that </a:t>
            </a:r>
            <a:r>
              <a:rPr lang="en-US" sz="3200" u="sng" dirty="0">
                <a:solidFill>
                  <a:srgbClr val="FF0000"/>
                </a:solidFill>
              </a:rPr>
              <a:t>you become holy</a:t>
            </a:r>
            <a:r>
              <a:rPr lang="en-US" sz="3200" dirty="0">
                <a:solidFill>
                  <a:schemeClr val="accent6">
                    <a:lumMod val="40000"/>
                    <a:lumOff val="60000"/>
                  </a:schemeClr>
                </a:solidFill>
              </a:rPr>
              <a:t>…” </a:t>
            </a:r>
            <a:endParaRPr lang="en-US" sz="3200" dirty="0" smtClean="0">
              <a:solidFill>
                <a:schemeClr val="accent6">
                  <a:lumMod val="40000"/>
                  <a:lumOff val="60000"/>
                </a:schemeClr>
              </a:solidFill>
            </a:endParaRPr>
          </a:p>
          <a:p>
            <a:pPr lvl="0"/>
            <a:r>
              <a:rPr lang="en-US" sz="3200" dirty="0">
                <a:solidFill>
                  <a:schemeClr val="accent6">
                    <a:lumMod val="40000"/>
                    <a:lumOff val="60000"/>
                  </a:schemeClr>
                </a:solidFill>
              </a:rPr>
              <a:t>	</a:t>
            </a:r>
            <a:r>
              <a:rPr lang="en-US" sz="3200" dirty="0" smtClean="0">
                <a:solidFill>
                  <a:schemeClr val="accent6">
                    <a:lumMod val="40000"/>
                    <a:lumOff val="60000"/>
                  </a:schemeClr>
                </a:solidFill>
              </a:rPr>
              <a:t>		= “</a:t>
            </a:r>
            <a:r>
              <a:rPr lang="en-US" sz="3200" dirty="0" smtClean="0">
                <a:solidFill>
                  <a:srgbClr val="FF0000"/>
                </a:solidFill>
              </a:rPr>
              <a:t>you </a:t>
            </a:r>
            <a:r>
              <a:rPr lang="en-US" sz="3200" dirty="0">
                <a:solidFill>
                  <a:srgbClr val="FF0000"/>
                </a:solidFill>
              </a:rPr>
              <a:t>should be </a:t>
            </a:r>
            <a:r>
              <a:rPr lang="en-US" sz="3200" dirty="0" smtClean="0">
                <a:solidFill>
                  <a:srgbClr val="FF0000"/>
                </a:solidFill>
              </a:rPr>
              <a:t>sanctified</a:t>
            </a:r>
            <a:r>
              <a:rPr lang="en-US" sz="3200" dirty="0" smtClean="0">
                <a:solidFill>
                  <a:schemeClr val="accent6">
                    <a:lumMod val="40000"/>
                    <a:lumOff val="60000"/>
                  </a:schemeClr>
                </a:solidFill>
              </a:rPr>
              <a:t>” [NIV]</a:t>
            </a:r>
            <a:endParaRPr lang="en-US" sz="3200" dirty="0">
              <a:solidFill>
                <a:schemeClr val="accent6">
                  <a:lumMod val="40000"/>
                  <a:lumOff val="60000"/>
                </a:schemeClr>
              </a:solidFill>
            </a:endParaRPr>
          </a:p>
        </p:txBody>
      </p:sp>
      <p:sp>
        <p:nvSpPr>
          <p:cNvPr id="2" name="Bent-Up Arrow 1"/>
          <p:cNvSpPr/>
          <p:nvPr/>
        </p:nvSpPr>
        <p:spPr>
          <a:xfrm rot="5400000">
            <a:off x="1855572" y="5491362"/>
            <a:ext cx="333632" cy="1029729"/>
          </a:xfrm>
          <a:prstGeom prst="bentUpArrow">
            <a:avLst/>
          </a:prstGeom>
          <a:solidFill>
            <a:schemeClr val="accent6">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 name="Group 12"/>
          <p:cNvGrpSpPr/>
          <p:nvPr/>
        </p:nvGrpSpPr>
        <p:grpSpPr>
          <a:xfrm>
            <a:off x="0" y="0"/>
            <a:ext cx="4440194" cy="2295695"/>
            <a:chOff x="0" y="0"/>
            <a:chExt cx="4440194" cy="2295695"/>
          </a:xfrm>
        </p:grpSpPr>
        <p:sp>
          <p:nvSpPr>
            <p:cNvPr id="14" name="Oval 13"/>
            <p:cNvSpPr/>
            <p:nvPr/>
          </p:nvSpPr>
          <p:spPr>
            <a:xfrm>
              <a:off x="0" y="0"/>
              <a:ext cx="1507524" cy="9787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15" name="Oval 14"/>
            <p:cNvSpPr/>
            <p:nvPr/>
          </p:nvSpPr>
          <p:spPr>
            <a:xfrm>
              <a:off x="2875005" y="1371202"/>
              <a:ext cx="1565189" cy="924493"/>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16" name="Straight Arrow Connector 15"/>
            <p:cNvCxnSpPr/>
            <p:nvPr/>
          </p:nvCxnSpPr>
          <p:spPr>
            <a:xfrm>
              <a:off x="1210614" y="888981"/>
              <a:ext cx="1706043" cy="68473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2601261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1" y="363915"/>
            <a:ext cx="9143999" cy="6494085"/>
          </a:xfrm>
          <a:prstGeom prst="rect">
            <a:avLst/>
          </a:prstGeom>
          <a:noFill/>
        </p:spPr>
        <p:txBody>
          <a:bodyPr wrap="square" rtlCol="0">
            <a:spAutoFit/>
          </a:bodyPr>
          <a:lstStyle/>
          <a:p>
            <a:pPr lvl="0" algn="r"/>
            <a:r>
              <a:rPr lang="en-US" sz="3200" dirty="0" smtClean="0">
                <a:solidFill>
                  <a:schemeClr val="accent6">
                    <a:lumMod val="40000"/>
                    <a:lumOff val="60000"/>
                  </a:schemeClr>
                </a:solidFill>
              </a:rPr>
              <a:t>		2 </a:t>
            </a:r>
            <a:r>
              <a:rPr lang="en-US" sz="3200" dirty="0">
                <a:solidFill>
                  <a:schemeClr val="accent6">
                    <a:lumMod val="40000"/>
                    <a:lumOff val="60000"/>
                  </a:schemeClr>
                </a:solidFill>
              </a:rPr>
              <a:t>Peter 1.2-4 NET:  </a:t>
            </a:r>
            <a:r>
              <a:rPr lang="en-US" sz="3200" dirty="0" smtClean="0">
                <a:solidFill>
                  <a:schemeClr val="accent6">
                    <a:lumMod val="40000"/>
                    <a:lumOff val="60000"/>
                  </a:schemeClr>
                </a:solidFill>
              </a:rPr>
              <a:t>“</a:t>
            </a:r>
            <a:r>
              <a:rPr lang="en-US" sz="3200" dirty="0">
                <a:solidFill>
                  <a:schemeClr val="accent6">
                    <a:lumMod val="40000"/>
                    <a:lumOff val="60000"/>
                  </a:schemeClr>
                </a:solidFill>
              </a:rPr>
              <a:t>May grace </a:t>
            </a:r>
            <a:r>
              <a:rPr lang="en-US" sz="3200" dirty="0" smtClean="0">
                <a:solidFill>
                  <a:schemeClr val="accent6">
                    <a:lumMod val="40000"/>
                    <a:lumOff val="60000"/>
                  </a:schemeClr>
                </a:solidFill>
              </a:rPr>
              <a:t>and peace 			be </a:t>
            </a:r>
            <a:r>
              <a:rPr lang="en-US" sz="3200" dirty="0">
                <a:solidFill>
                  <a:schemeClr val="accent6">
                    <a:lumMod val="40000"/>
                    <a:lumOff val="60000"/>
                  </a:schemeClr>
                </a:solidFill>
              </a:rPr>
              <a:t>lavished on you </a:t>
            </a:r>
            <a:r>
              <a:rPr lang="en-US" sz="3200" dirty="0" smtClean="0">
                <a:solidFill>
                  <a:schemeClr val="accent6">
                    <a:lumMod val="40000"/>
                    <a:lumOff val="60000"/>
                  </a:schemeClr>
                </a:solidFill>
              </a:rPr>
              <a:t>as </a:t>
            </a:r>
            <a:r>
              <a:rPr lang="en-US" sz="3200" dirty="0">
                <a:solidFill>
                  <a:schemeClr val="accent6">
                    <a:lumMod val="40000"/>
                    <a:lumOff val="60000"/>
                  </a:schemeClr>
                </a:solidFill>
              </a:rPr>
              <a:t>you grow in the </a:t>
            </a:r>
            <a:r>
              <a:rPr lang="en-US" sz="3200" dirty="0" smtClean="0">
                <a:solidFill>
                  <a:schemeClr val="accent6">
                    <a:lumMod val="40000"/>
                    <a:lumOff val="60000"/>
                  </a:schemeClr>
                </a:solidFill>
              </a:rPr>
              <a:t>				        rich knowledge </a:t>
            </a:r>
            <a:r>
              <a:rPr lang="en-US" sz="3200" dirty="0">
                <a:solidFill>
                  <a:schemeClr val="accent6">
                    <a:lumMod val="40000"/>
                    <a:lumOff val="60000"/>
                  </a:schemeClr>
                </a:solidFill>
              </a:rPr>
              <a:t>of God and </a:t>
            </a:r>
            <a:r>
              <a:rPr lang="en-US" sz="3200" dirty="0" smtClean="0">
                <a:solidFill>
                  <a:schemeClr val="accent6">
                    <a:lumMod val="40000"/>
                    <a:lumOff val="60000"/>
                  </a:schemeClr>
                </a:solidFill>
              </a:rPr>
              <a:t>				      of Jesus </a:t>
            </a:r>
            <a:r>
              <a:rPr lang="en-US" sz="3200" dirty="0">
                <a:solidFill>
                  <a:schemeClr val="accent6">
                    <a:lumMod val="40000"/>
                    <a:lumOff val="60000"/>
                  </a:schemeClr>
                </a:solidFill>
              </a:rPr>
              <a:t>our Lord!  I can pray this because his divine power </a:t>
            </a:r>
            <a:r>
              <a:rPr lang="en-US" sz="3200" u="sng" dirty="0">
                <a:solidFill>
                  <a:srgbClr val="FFFF00"/>
                </a:solidFill>
              </a:rPr>
              <a:t>has bestowed on us everything necessary for life and godliness </a:t>
            </a:r>
            <a:r>
              <a:rPr lang="en-US" sz="3200" dirty="0">
                <a:solidFill>
                  <a:schemeClr val="accent6">
                    <a:lumMod val="40000"/>
                    <a:lumOff val="60000"/>
                  </a:schemeClr>
                </a:solidFill>
              </a:rPr>
              <a:t>through the rich knowledge of the one who called us by his own glory and excellence.  Through these things he has bestowed on us his precious and most magnificent promises, so that by means of what was promised </a:t>
            </a:r>
            <a:r>
              <a:rPr lang="en-US" sz="3200" u="sng" dirty="0">
                <a:solidFill>
                  <a:srgbClr val="FFFF00"/>
                </a:solidFill>
              </a:rPr>
              <a:t>you may become partakers </a:t>
            </a:r>
            <a:r>
              <a:rPr lang="en-US" sz="3200" u="sng" dirty="0" smtClean="0">
                <a:solidFill>
                  <a:srgbClr val="FFFF00"/>
                </a:solidFill>
              </a:rPr>
              <a:t>of </a:t>
            </a:r>
            <a:r>
              <a:rPr lang="en-US" sz="3200" u="sng" dirty="0">
                <a:solidFill>
                  <a:srgbClr val="FFFF00"/>
                </a:solidFill>
              </a:rPr>
              <a:t>the </a:t>
            </a:r>
            <a:endParaRPr lang="en-US" sz="3200" u="sng" dirty="0" smtClean="0">
              <a:solidFill>
                <a:srgbClr val="FFFF00"/>
              </a:solidFill>
            </a:endParaRPr>
          </a:p>
          <a:p>
            <a:pPr lvl="0" algn="r"/>
            <a:r>
              <a:rPr lang="en-US" sz="3200" u="sng" dirty="0" smtClean="0">
                <a:solidFill>
                  <a:srgbClr val="FFFF00"/>
                </a:solidFill>
              </a:rPr>
              <a:t>divine </a:t>
            </a:r>
            <a:r>
              <a:rPr lang="en-US" sz="3200" u="sng" dirty="0">
                <a:solidFill>
                  <a:srgbClr val="FFFF00"/>
                </a:solidFill>
              </a:rPr>
              <a:t>nature</a:t>
            </a:r>
            <a:r>
              <a:rPr lang="en-US" sz="3200" dirty="0">
                <a:solidFill>
                  <a:schemeClr val="accent6">
                    <a:lumMod val="40000"/>
                    <a:lumOff val="60000"/>
                  </a:schemeClr>
                </a:solidFill>
              </a:rPr>
              <a:t>, after escaping the worldly </a:t>
            </a:r>
            <a:endParaRPr lang="en-US" sz="3200" dirty="0" smtClean="0">
              <a:solidFill>
                <a:schemeClr val="accent6">
                  <a:lumMod val="40000"/>
                  <a:lumOff val="60000"/>
                </a:schemeClr>
              </a:solidFill>
            </a:endParaRPr>
          </a:p>
          <a:p>
            <a:pPr lvl="0" algn="r"/>
            <a:r>
              <a:rPr lang="en-US" sz="3200" dirty="0" smtClean="0">
                <a:solidFill>
                  <a:schemeClr val="accent6">
                    <a:lumMod val="40000"/>
                    <a:lumOff val="60000"/>
                  </a:schemeClr>
                </a:solidFill>
              </a:rPr>
              <a:t>corruption </a:t>
            </a:r>
            <a:r>
              <a:rPr lang="en-US" sz="3200" dirty="0">
                <a:solidFill>
                  <a:schemeClr val="accent6">
                    <a:lumMod val="40000"/>
                    <a:lumOff val="60000"/>
                  </a:schemeClr>
                </a:solidFill>
              </a:rPr>
              <a:t>that is produced by evil desire.”</a:t>
            </a:r>
          </a:p>
        </p:txBody>
      </p:sp>
      <p:grpSp>
        <p:nvGrpSpPr>
          <p:cNvPr id="12" name="Group 11"/>
          <p:cNvGrpSpPr/>
          <p:nvPr/>
        </p:nvGrpSpPr>
        <p:grpSpPr>
          <a:xfrm>
            <a:off x="0" y="0"/>
            <a:ext cx="4440194" cy="2295695"/>
            <a:chOff x="0" y="0"/>
            <a:chExt cx="4440194" cy="2295695"/>
          </a:xfrm>
        </p:grpSpPr>
        <p:sp>
          <p:nvSpPr>
            <p:cNvPr id="13" name="Oval 12"/>
            <p:cNvSpPr/>
            <p:nvPr/>
          </p:nvSpPr>
          <p:spPr>
            <a:xfrm>
              <a:off x="0" y="0"/>
              <a:ext cx="1507524" cy="9787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14" name="Oval 13"/>
            <p:cNvSpPr/>
            <p:nvPr/>
          </p:nvSpPr>
          <p:spPr>
            <a:xfrm>
              <a:off x="2875005" y="1371202"/>
              <a:ext cx="1565189" cy="924493"/>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15" name="Straight Arrow Connector 14"/>
            <p:cNvCxnSpPr/>
            <p:nvPr/>
          </p:nvCxnSpPr>
          <p:spPr>
            <a:xfrm>
              <a:off x="1210614" y="888981"/>
              <a:ext cx="1706043" cy="68473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117082021"/>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1" y="2635066"/>
            <a:ext cx="9143999" cy="2062103"/>
          </a:xfrm>
          <a:prstGeom prst="rect">
            <a:avLst/>
          </a:prstGeom>
          <a:noFill/>
        </p:spPr>
        <p:txBody>
          <a:bodyPr wrap="square" rtlCol="0">
            <a:spAutoFit/>
          </a:bodyPr>
          <a:lstStyle/>
          <a:p>
            <a:pPr lvl="0"/>
            <a:r>
              <a:rPr lang="en-US" sz="3200" dirty="0" smtClean="0">
                <a:solidFill>
                  <a:schemeClr val="accent6">
                    <a:lumMod val="40000"/>
                    <a:lumOff val="60000"/>
                  </a:schemeClr>
                </a:solidFill>
              </a:rPr>
              <a:t>Romans </a:t>
            </a:r>
            <a:r>
              <a:rPr lang="en-US" sz="3200" dirty="0">
                <a:solidFill>
                  <a:schemeClr val="accent6">
                    <a:lumMod val="40000"/>
                    <a:lumOff val="60000"/>
                  </a:schemeClr>
                </a:solidFill>
              </a:rPr>
              <a:t>8.9 NET:  “You, however, are not in the flesh but in the Spirit, if indeed the Spirit of God lives in you. Now if anyone does not have the Spirit of Christ, this person does not belong to him.”</a:t>
            </a:r>
          </a:p>
        </p:txBody>
      </p:sp>
      <p:grpSp>
        <p:nvGrpSpPr>
          <p:cNvPr id="16" name="Group 15"/>
          <p:cNvGrpSpPr/>
          <p:nvPr/>
        </p:nvGrpSpPr>
        <p:grpSpPr>
          <a:xfrm>
            <a:off x="0" y="0"/>
            <a:ext cx="4440194" cy="2295697"/>
            <a:chOff x="0" y="0"/>
            <a:chExt cx="4440194" cy="2295697"/>
          </a:xfrm>
        </p:grpSpPr>
        <p:cxnSp>
          <p:nvCxnSpPr>
            <p:cNvPr id="8" name="Straight Arrow Connector 7"/>
            <p:cNvCxnSpPr/>
            <p:nvPr/>
          </p:nvCxnSpPr>
          <p:spPr>
            <a:xfrm flipH="1">
              <a:off x="1014994" y="85173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5" name="Group 14"/>
            <p:cNvGrpSpPr/>
            <p:nvPr/>
          </p:nvGrpSpPr>
          <p:grpSpPr>
            <a:xfrm>
              <a:off x="0" y="0"/>
              <a:ext cx="4440194" cy="2295697"/>
              <a:chOff x="0" y="0"/>
              <a:chExt cx="4440194" cy="2295697"/>
            </a:xfrm>
          </p:grpSpPr>
          <p:sp>
            <p:nvSpPr>
              <p:cNvPr id="7" name="Oval 6"/>
              <p:cNvSpPr/>
              <p:nvPr/>
            </p:nvSpPr>
            <p:spPr>
              <a:xfrm>
                <a:off x="0" y="1318163"/>
                <a:ext cx="2446986" cy="97753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grpSp>
            <p:nvGrpSpPr>
              <p:cNvPr id="14" name="Group 13"/>
              <p:cNvGrpSpPr/>
              <p:nvPr/>
            </p:nvGrpSpPr>
            <p:grpSpPr>
              <a:xfrm>
                <a:off x="0" y="0"/>
                <a:ext cx="4440194" cy="2295695"/>
                <a:chOff x="0" y="0"/>
                <a:chExt cx="4440194" cy="2295695"/>
              </a:xfrm>
            </p:grpSpPr>
            <p:sp>
              <p:nvSpPr>
                <p:cNvPr id="10" name="Oval 9"/>
                <p:cNvSpPr/>
                <p:nvPr/>
              </p:nvSpPr>
              <p:spPr>
                <a:xfrm>
                  <a:off x="0" y="0"/>
                  <a:ext cx="1507524" cy="9787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12" name="Oval 11"/>
                <p:cNvSpPr/>
                <p:nvPr/>
              </p:nvSpPr>
              <p:spPr>
                <a:xfrm>
                  <a:off x="2875005" y="1371202"/>
                  <a:ext cx="1565189" cy="924493"/>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13" name="Straight Arrow Connector 12"/>
                <p:cNvCxnSpPr/>
                <p:nvPr/>
              </p:nvCxnSpPr>
              <p:spPr>
                <a:xfrm>
                  <a:off x="1210614" y="888981"/>
                  <a:ext cx="1706043" cy="68473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spTree>
    <p:extLst>
      <p:ext uri="{BB962C8B-B14F-4D97-AF65-F5344CB8AC3E}">
        <p14:creationId xmlns:p14="http://schemas.microsoft.com/office/powerpoint/2010/main" val="48755983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1" y="3634975"/>
            <a:ext cx="9143999" cy="2062103"/>
          </a:xfrm>
          <a:prstGeom prst="rect">
            <a:avLst/>
          </a:prstGeom>
          <a:noFill/>
        </p:spPr>
        <p:txBody>
          <a:bodyPr wrap="square" rtlCol="0">
            <a:spAutoFit/>
          </a:bodyPr>
          <a:lstStyle/>
          <a:p>
            <a:pPr lvl="0"/>
            <a:r>
              <a:rPr lang="en-US" sz="3200" dirty="0">
                <a:solidFill>
                  <a:schemeClr val="accent6">
                    <a:lumMod val="40000"/>
                    <a:lumOff val="60000"/>
                  </a:schemeClr>
                </a:solidFill>
              </a:rPr>
              <a:t>1 Corinthians 6.19 NET:  “Or do you not know that your body is the temple of the Holy Spirit who is in you, whom you have from God, and you are not your own?”</a:t>
            </a:r>
          </a:p>
        </p:txBody>
      </p:sp>
      <p:grpSp>
        <p:nvGrpSpPr>
          <p:cNvPr id="2" name="Group 1"/>
          <p:cNvGrpSpPr/>
          <p:nvPr/>
        </p:nvGrpSpPr>
        <p:grpSpPr>
          <a:xfrm>
            <a:off x="0" y="0"/>
            <a:ext cx="4440194" cy="3370712"/>
            <a:chOff x="0" y="0"/>
            <a:chExt cx="4440194" cy="3370712"/>
          </a:xfrm>
        </p:grpSpPr>
        <p:sp>
          <p:nvSpPr>
            <p:cNvPr id="9" name="Rectangle 8"/>
            <p:cNvSpPr/>
            <p:nvPr/>
          </p:nvSpPr>
          <p:spPr>
            <a:xfrm>
              <a:off x="1335704" y="2635065"/>
              <a:ext cx="2102955" cy="735647"/>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grpSp>
          <p:nvGrpSpPr>
            <p:cNvPr id="18" name="Group 17"/>
            <p:cNvGrpSpPr/>
            <p:nvPr/>
          </p:nvGrpSpPr>
          <p:grpSpPr>
            <a:xfrm>
              <a:off x="0" y="0"/>
              <a:ext cx="4440194" cy="2295697"/>
              <a:chOff x="0" y="0"/>
              <a:chExt cx="4440194" cy="2295697"/>
            </a:xfrm>
          </p:grpSpPr>
          <p:cxnSp>
            <p:nvCxnSpPr>
              <p:cNvPr id="19" name="Straight Arrow Connector 18"/>
              <p:cNvCxnSpPr/>
              <p:nvPr/>
            </p:nvCxnSpPr>
            <p:spPr>
              <a:xfrm flipH="1">
                <a:off x="1014994" y="85173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20" name="Group 19"/>
              <p:cNvGrpSpPr/>
              <p:nvPr/>
            </p:nvGrpSpPr>
            <p:grpSpPr>
              <a:xfrm>
                <a:off x="0" y="0"/>
                <a:ext cx="4440194" cy="2295697"/>
                <a:chOff x="0" y="0"/>
                <a:chExt cx="4440194" cy="2295697"/>
              </a:xfrm>
            </p:grpSpPr>
            <p:sp>
              <p:nvSpPr>
                <p:cNvPr id="21" name="Oval 20"/>
                <p:cNvSpPr/>
                <p:nvPr/>
              </p:nvSpPr>
              <p:spPr>
                <a:xfrm>
                  <a:off x="0" y="1318163"/>
                  <a:ext cx="2446986" cy="97753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grpSp>
              <p:nvGrpSpPr>
                <p:cNvPr id="22" name="Group 21"/>
                <p:cNvGrpSpPr/>
                <p:nvPr/>
              </p:nvGrpSpPr>
              <p:grpSpPr>
                <a:xfrm>
                  <a:off x="0" y="0"/>
                  <a:ext cx="4440194" cy="2295695"/>
                  <a:chOff x="0" y="0"/>
                  <a:chExt cx="4440194" cy="2295695"/>
                </a:xfrm>
              </p:grpSpPr>
              <p:sp>
                <p:nvSpPr>
                  <p:cNvPr id="23" name="Oval 22"/>
                  <p:cNvSpPr/>
                  <p:nvPr/>
                </p:nvSpPr>
                <p:spPr>
                  <a:xfrm>
                    <a:off x="0" y="0"/>
                    <a:ext cx="1507524" cy="9787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4" name="Oval 23"/>
                  <p:cNvSpPr/>
                  <p:nvPr/>
                </p:nvSpPr>
                <p:spPr>
                  <a:xfrm>
                    <a:off x="2875005" y="1371202"/>
                    <a:ext cx="1565189" cy="924493"/>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5" name="Straight Arrow Connector 24"/>
                  <p:cNvCxnSpPr/>
                  <p:nvPr/>
                </p:nvCxnSpPr>
                <p:spPr>
                  <a:xfrm>
                    <a:off x="1210614" y="888981"/>
                    <a:ext cx="1706043" cy="68473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cxnSp>
          <p:nvCxnSpPr>
            <p:cNvPr id="26" name="Straight Arrow Connector 25"/>
            <p:cNvCxnSpPr/>
            <p:nvPr/>
          </p:nvCxnSpPr>
          <p:spPr>
            <a:xfrm flipH="1">
              <a:off x="2777195" y="209869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021926394"/>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1" y="3710080"/>
            <a:ext cx="9143999" cy="3046988"/>
          </a:xfrm>
          <a:prstGeom prst="rect">
            <a:avLst/>
          </a:prstGeom>
          <a:noFill/>
        </p:spPr>
        <p:txBody>
          <a:bodyPr wrap="square" rtlCol="0">
            <a:spAutoFit/>
          </a:bodyPr>
          <a:lstStyle/>
          <a:p>
            <a:pPr lvl="0"/>
            <a:r>
              <a:rPr lang="en-US" sz="3200" dirty="0">
                <a:solidFill>
                  <a:schemeClr val="accent6">
                    <a:lumMod val="40000"/>
                    <a:lumOff val="60000"/>
                  </a:schemeClr>
                </a:solidFill>
              </a:rPr>
              <a:t>Philippians 2.12-13 NET:  “So then, my dear friends, just as you have always obeyed, not only in my presence but even more in my absence, continue working out your salvation with awe and reverence, for the one bringing forth in you both the desire and the effort– for the sake of his good pleasure– is God.”</a:t>
            </a:r>
          </a:p>
        </p:txBody>
      </p:sp>
      <p:grpSp>
        <p:nvGrpSpPr>
          <p:cNvPr id="12" name="Group 11"/>
          <p:cNvGrpSpPr/>
          <p:nvPr/>
        </p:nvGrpSpPr>
        <p:grpSpPr>
          <a:xfrm>
            <a:off x="0" y="0"/>
            <a:ext cx="4440194" cy="3370712"/>
            <a:chOff x="0" y="0"/>
            <a:chExt cx="4440194" cy="3370712"/>
          </a:xfrm>
        </p:grpSpPr>
        <p:sp>
          <p:nvSpPr>
            <p:cNvPr id="13" name="Rectangle 12"/>
            <p:cNvSpPr/>
            <p:nvPr/>
          </p:nvSpPr>
          <p:spPr>
            <a:xfrm>
              <a:off x="1335704" y="2635065"/>
              <a:ext cx="2102955" cy="735647"/>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grpSp>
          <p:nvGrpSpPr>
            <p:cNvPr id="14" name="Group 13"/>
            <p:cNvGrpSpPr/>
            <p:nvPr/>
          </p:nvGrpSpPr>
          <p:grpSpPr>
            <a:xfrm>
              <a:off x="0" y="0"/>
              <a:ext cx="4440194" cy="2295697"/>
              <a:chOff x="0" y="0"/>
              <a:chExt cx="4440194" cy="2295697"/>
            </a:xfrm>
          </p:grpSpPr>
          <p:cxnSp>
            <p:nvCxnSpPr>
              <p:cNvPr id="16" name="Straight Arrow Connector 15"/>
              <p:cNvCxnSpPr/>
              <p:nvPr/>
            </p:nvCxnSpPr>
            <p:spPr>
              <a:xfrm flipH="1">
                <a:off x="1014994" y="85173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0" y="0"/>
                <a:ext cx="4440194" cy="2295697"/>
                <a:chOff x="0" y="0"/>
                <a:chExt cx="4440194" cy="2295697"/>
              </a:xfrm>
            </p:grpSpPr>
            <p:sp>
              <p:nvSpPr>
                <p:cNvPr id="18" name="Oval 17"/>
                <p:cNvSpPr/>
                <p:nvPr/>
              </p:nvSpPr>
              <p:spPr>
                <a:xfrm>
                  <a:off x="0" y="1318163"/>
                  <a:ext cx="2446986" cy="97753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grpSp>
              <p:nvGrpSpPr>
                <p:cNvPr id="19" name="Group 18"/>
                <p:cNvGrpSpPr/>
                <p:nvPr/>
              </p:nvGrpSpPr>
              <p:grpSpPr>
                <a:xfrm>
                  <a:off x="0" y="0"/>
                  <a:ext cx="4440194" cy="2295695"/>
                  <a:chOff x="0" y="0"/>
                  <a:chExt cx="4440194" cy="2295695"/>
                </a:xfrm>
              </p:grpSpPr>
              <p:sp>
                <p:nvSpPr>
                  <p:cNvPr id="20" name="Oval 19"/>
                  <p:cNvSpPr/>
                  <p:nvPr/>
                </p:nvSpPr>
                <p:spPr>
                  <a:xfrm>
                    <a:off x="0" y="0"/>
                    <a:ext cx="1507524" cy="9787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1" name="Oval 20"/>
                  <p:cNvSpPr/>
                  <p:nvPr/>
                </p:nvSpPr>
                <p:spPr>
                  <a:xfrm>
                    <a:off x="2875005" y="1371202"/>
                    <a:ext cx="1565189" cy="924493"/>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2" name="Straight Arrow Connector 21"/>
                  <p:cNvCxnSpPr/>
                  <p:nvPr/>
                </p:nvCxnSpPr>
                <p:spPr>
                  <a:xfrm>
                    <a:off x="1210614" y="888981"/>
                    <a:ext cx="1706043" cy="68473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cxnSp>
          <p:nvCxnSpPr>
            <p:cNvPr id="15" name="Straight Arrow Connector 14"/>
            <p:cNvCxnSpPr/>
            <p:nvPr/>
          </p:nvCxnSpPr>
          <p:spPr>
            <a:xfrm flipH="1">
              <a:off x="2777195" y="209869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1860359786"/>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0" y="3318570"/>
            <a:ext cx="9143999" cy="3539430"/>
          </a:xfrm>
          <a:prstGeom prst="rect">
            <a:avLst/>
          </a:prstGeom>
          <a:noFill/>
        </p:spPr>
        <p:txBody>
          <a:bodyPr wrap="square" rtlCol="0">
            <a:spAutoFit/>
          </a:bodyPr>
          <a:lstStyle/>
          <a:p>
            <a:pPr lvl="0"/>
            <a:r>
              <a:rPr lang="en-US" sz="3200" dirty="0">
                <a:solidFill>
                  <a:schemeClr val="accent6">
                    <a:lumMod val="40000"/>
                    <a:lumOff val="60000"/>
                  </a:schemeClr>
                </a:solidFill>
              </a:rPr>
              <a:t>2 Timothy 2.21-22:  “So if </a:t>
            </a:r>
            <a:r>
              <a:rPr lang="en-US" sz="3200" u="sng" dirty="0">
                <a:solidFill>
                  <a:srgbClr val="FFFF00"/>
                </a:solidFill>
              </a:rPr>
              <a:t>someone cleanses himself </a:t>
            </a:r>
            <a:r>
              <a:rPr lang="en-US" sz="3200" dirty="0">
                <a:solidFill>
                  <a:schemeClr val="accent6">
                    <a:lumMod val="40000"/>
                    <a:lumOff val="60000"/>
                  </a:schemeClr>
                </a:solidFill>
              </a:rPr>
              <a:t>of such behavior, he will be a vessel for honorable use, </a:t>
            </a:r>
            <a:r>
              <a:rPr lang="en-US" sz="3200" dirty="0">
                <a:solidFill>
                  <a:srgbClr val="FF0000"/>
                </a:solidFill>
              </a:rPr>
              <a:t>set apart</a:t>
            </a:r>
            <a:r>
              <a:rPr lang="en-US" sz="3200" dirty="0">
                <a:solidFill>
                  <a:schemeClr val="accent6">
                    <a:lumMod val="40000"/>
                    <a:lumOff val="60000"/>
                  </a:schemeClr>
                </a:solidFill>
              </a:rPr>
              <a:t>, useful for the Master, prepared for every good work.  But keep away from youthful passions, and pursue righteousness, faithfulness, love, and peace, in company with others who call on the Lord from a pure heart.”</a:t>
            </a:r>
          </a:p>
        </p:txBody>
      </p:sp>
      <p:sp>
        <p:nvSpPr>
          <p:cNvPr id="2" name="TextBox 1"/>
          <p:cNvSpPr txBox="1"/>
          <p:nvPr/>
        </p:nvSpPr>
        <p:spPr>
          <a:xfrm>
            <a:off x="4571999" y="2357071"/>
            <a:ext cx="3212758" cy="584775"/>
          </a:xfrm>
          <a:prstGeom prst="rect">
            <a:avLst/>
          </a:prstGeom>
          <a:noFill/>
        </p:spPr>
        <p:txBody>
          <a:bodyPr wrap="square" rtlCol="0">
            <a:spAutoFit/>
          </a:bodyPr>
          <a:lstStyle/>
          <a:p>
            <a:r>
              <a:rPr lang="en-US" sz="3200" dirty="0" smtClean="0">
                <a:solidFill>
                  <a:srgbClr val="FF0000"/>
                </a:solidFill>
              </a:rPr>
              <a:t>“sanctified” NASB</a:t>
            </a:r>
            <a:endParaRPr lang="en-US" sz="3200" dirty="0">
              <a:solidFill>
                <a:srgbClr val="FF0000"/>
              </a:solidFill>
            </a:endParaRPr>
          </a:p>
        </p:txBody>
      </p:sp>
      <p:cxnSp>
        <p:nvCxnSpPr>
          <p:cNvPr id="12" name="Straight Arrow Connector 11"/>
          <p:cNvCxnSpPr/>
          <p:nvPr/>
        </p:nvCxnSpPr>
        <p:spPr>
          <a:xfrm flipV="1">
            <a:off x="2404810" y="2565122"/>
            <a:ext cx="2067697" cy="2011372"/>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grpSp>
        <p:nvGrpSpPr>
          <p:cNvPr id="13" name="Group 12"/>
          <p:cNvGrpSpPr/>
          <p:nvPr/>
        </p:nvGrpSpPr>
        <p:grpSpPr>
          <a:xfrm>
            <a:off x="0" y="0"/>
            <a:ext cx="4440194" cy="3370712"/>
            <a:chOff x="0" y="0"/>
            <a:chExt cx="4440194" cy="3370712"/>
          </a:xfrm>
        </p:grpSpPr>
        <p:sp>
          <p:nvSpPr>
            <p:cNvPr id="14" name="Rectangle 13"/>
            <p:cNvSpPr/>
            <p:nvPr/>
          </p:nvSpPr>
          <p:spPr>
            <a:xfrm>
              <a:off x="1335704" y="2635065"/>
              <a:ext cx="2102955" cy="735647"/>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grpSp>
          <p:nvGrpSpPr>
            <p:cNvPr id="15" name="Group 14"/>
            <p:cNvGrpSpPr/>
            <p:nvPr/>
          </p:nvGrpSpPr>
          <p:grpSpPr>
            <a:xfrm>
              <a:off x="0" y="0"/>
              <a:ext cx="4440194" cy="2295697"/>
              <a:chOff x="0" y="0"/>
              <a:chExt cx="4440194" cy="2295697"/>
            </a:xfrm>
          </p:grpSpPr>
          <p:cxnSp>
            <p:nvCxnSpPr>
              <p:cNvPr id="17" name="Straight Arrow Connector 16"/>
              <p:cNvCxnSpPr/>
              <p:nvPr/>
            </p:nvCxnSpPr>
            <p:spPr>
              <a:xfrm flipH="1">
                <a:off x="1014994" y="85173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8" name="Group 17"/>
              <p:cNvGrpSpPr/>
              <p:nvPr/>
            </p:nvGrpSpPr>
            <p:grpSpPr>
              <a:xfrm>
                <a:off x="0" y="0"/>
                <a:ext cx="4440194" cy="2295697"/>
                <a:chOff x="0" y="0"/>
                <a:chExt cx="4440194" cy="2295697"/>
              </a:xfrm>
            </p:grpSpPr>
            <p:sp>
              <p:nvSpPr>
                <p:cNvPr id="19" name="Oval 18"/>
                <p:cNvSpPr/>
                <p:nvPr/>
              </p:nvSpPr>
              <p:spPr>
                <a:xfrm>
                  <a:off x="0" y="1318163"/>
                  <a:ext cx="2446986" cy="97753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grpSp>
              <p:nvGrpSpPr>
                <p:cNvPr id="20" name="Group 19"/>
                <p:cNvGrpSpPr/>
                <p:nvPr/>
              </p:nvGrpSpPr>
              <p:grpSpPr>
                <a:xfrm>
                  <a:off x="0" y="0"/>
                  <a:ext cx="4440194" cy="2295695"/>
                  <a:chOff x="0" y="0"/>
                  <a:chExt cx="4440194" cy="2295695"/>
                </a:xfrm>
              </p:grpSpPr>
              <p:sp>
                <p:nvSpPr>
                  <p:cNvPr id="21" name="Oval 20"/>
                  <p:cNvSpPr/>
                  <p:nvPr/>
                </p:nvSpPr>
                <p:spPr>
                  <a:xfrm>
                    <a:off x="0" y="0"/>
                    <a:ext cx="1507524" cy="9787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2" name="Oval 21"/>
                  <p:cNvSpPr/>
                  <p:nvPr/>
                </p:nvSpPr>
                <p:spPr>
                  <a:xfrm>
                    <a:off x="2875005" y="1371202"/>
                    <a:ext cx="1565189" cy="924493"/>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3" name="Straight Arrow Connector 22"/>
                  <p:cNvCxnSpPr/>
                  <p:nvPr/>
                </p:nvCxnSpPr>
                <p:spPr>
                  <a:xfrm>
                    <a:off x="1210614" y="888981"/>
                    <a:ext cx="1706043" cy="68473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cxnSp>
          <p:nvCxnSpPr>
            <p:cNvPr id="16" name="Straight Arrow Connector 15"/>
            <p:cNvCxnSpPr/>
            <p:nvPr/>
          </p:nvCxnSpPr>
          <p:spPr>
            <a:xfrm flipH="1">
              <a:off x="2777195" y="209869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2320541338"/>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6" name="TextBox 5"/>
          <p:cNvSpPr txBox="1"/>
          <p:nvPr/>
        </p:nvSpPr>
        <p:spPr>
          <a:xfrm>
            <a:off x="1" y="1657531"/>
            <a:ext cx="9143999" cy="5016758"/>
          </a:xfrm>
          <a:prstGeom prst="rect">
            <a:avLst/>
          </a:prstGeom>
          <a:noFill/>
        </p:spPr>
        <p:txBody>
          <a:bodyPr wrap="square" rtlCol="0">
            <a:spAutoFit/>
          </a:bodyPr>
          <a:lstStyle/>
          <a:p>
            <a:pPr lvl="0"/>
            <a:r>
              <a:rPr lang="en-US" sz="3200" dirty="0" smtClean="0">
                <a:solidFill>
                  <a:schemeClr val="accent6">
                    <a:lumMod val="40000"/>
                    <a:lumOff val="60000"/>
                  </a:schemeClr>
                </a:solidFill>
              </a:rPr>
              <a:t>					Romans </a:t>
            </a:r>
            <a:r>
              <a:rPr lang="en-US" sz="3200" dirty="0">
                <a:solidFill>
                  <a:schemeClr val="accent6">
                    <a:lumMod val="40000"/>
                    <a:lumOff val="60000"/>
                  </a:schemeClr>
                </a:solidFill>
              </a:rPr>
              <a:t>12.1-2 NET: </a:t>
            </a:r>
            <a:r>
              <a:rPr lang="en-US" sz="3200" dirty="0" smtClean="0">
                <a:solidFill>
                  <a:schemeClr val="accent6">
                    <a:lumMod val="40000"/>
                    <a:lumOff val="60000"/>
                  </a:schemeClr>
                </a:solidFill>
              </a:rPr>
              <a:t>						“</a:t>
            </a:r>
            <a:r>
              <a:rPr lang="en-US" sz="3200" dirty="0">
                <a:solidFill>
                  <a:schemeClr val="accent6">
                    <a:lumMod val="40000"/>
                    <a:lumOff val="60000"/>
                  </a:schemeClr>
                </a:solidFill>
              </a:rPr>
              <a:t>Therefore I </a:t>
            </a:r>
            <a:r>
              <a:rPr lang="en-US" sz="3200" dirty="0" smtClean="0">
                <a:solidFill>
                  <a:schemeClr val="accent6">
                    <a:lumMod val="40000"/>
                    <a:lumOff val="60000"/>
                  </a:schemeClr>
                </a:solidFill>
              </a:rPr>
              <a:t>exhort you</a:t>
            </a:r>
            <a:r>
              <a:rPr lang="en-US" sz="3200" dirty="0">
                <a:solidFill>
                  <a:schemeClr val="accent6">
                    <a:lumMod val="40000"/>
                    <a:lumOff val="60000"/>
                  </a:schemeClr>
                </a:solidFill>
              </a:rPr>
              <a:t>, </a:t>
            </a:r>
            <a:r>
              <a:rPr lang="en-US" sz="3200" dirty="0" smtClean="0">
                <a:solidFill>
                  <a:schemeClr val="accent6">
                    <a:lumMod val="40000"/>
                    <a:lumOff val="60000"/>
                  </a:schemeClr>
                </a:solidFill>
              </a:rPr>
              <a:t>					brothers </a:t>
            </a:r>
            <a:r>
              <a:rPr lang="en-US" sz="3200" dirty="0">
                <a:solidFill>
                  <a:schemeClr val="accent6">
                    <a:lumMod val="40000"/>
                    <a:lumOff val="60000"/>
                  </a:schemeClr>
                </a:solidFill>
              </a:rPr>
              <a:t>and sisters, by </a:t>
            </a:r>
            <a:r>
              <a:rPr lang="en-US" sz="3200" dirty="0" smtClean="0">
                <a:solidFill>
                  <a:schemeClr val="accent6">
                    <a:lumMod val="40000"/>
                    <a:lumOff val="60000"/>
                  </a:schemeClr>
                </a:solidFill>
              </a:rPr>
              <a:t>					the </a:t>
            </a:r>
            <a:r>
              <a:rPr lang="en-US" sz="3200" dirty="0">
                <a:solidFill>
                  <a:schemeClr val="accent6">
                    <a:lumMod val="40000"/>
                    <a:lumOff val="60000"/>
                  </a:schemeClr>
                </a:solidFill>
              </a:rPr>
              <a:t>mercies of God, </a:t>
            </a:r>
            <a:r>
              <a:rPr lang="en-US" sz="3200" u="sng" dirty="0">
                <a:solidFill>
                  <a:srgbClr val="FFFF00"/>
                </a:solidFill>
              </a:rPr>
              <a:t>to present your bodies as a sacrifice</a:t>
            </a:r>
            <a:r>
              <a:rPr lang="en-US" sz="3200" dirty="0">
                <a:solidFill>
                  <a:schemeClr val="accent6">
                    <a:lumMod val="40000"/>
                    <a:lumOff val="60000"/>
                  </a:schemeClr>
                </a:solidFill>
              </a:rPr>
              <a:t>– alive, holy, and pleasing to God– which is your reasonable service. Do </a:t>
            </a:r>
            <a:r>
              <a:rPr lang="en-US" sz="3200" u="sng" dirty="0">
                <a:solidFill>
                  <a:srgbClr val="FFFF00"/>
                </a:solidFill>
              </a:rPr>
              <a:t>not be conformed to this present world</a:t>
            </a:r>
            <a:r>
              <a:rPr lang="en-US" sz="3200" dirty="0">
                <a:solidFill>
                  <a:schemeClr val="accent6">
                    <a:lumMod val="40000"/>
                    <a:lumOff val="60000"/>
                  </a:schemeClr>
                </a:solidFill>
              </a:rPr>
              <a:t>, but </a:t>
            </a:r>
            <a:r>
              <a:rPr lang="en-US" sz="3200" u="sng" dirty="0">
                <a:solidFill>
                  <a:srgbClr val="FF0000"/>
                </a:solidFill>
              </a:rPr>
              <a:t>be transformed by the renewing of your mind</a:t>
            </a:r>
            <a:r>
              <a:rPr lang="en-US" sz="3200" dirty="0">
                <a:solidFill>
                  <a:schemeClr val="accent6">
                    <a:lumMod val="40000"/>
                    <a:lumOff val="60000"/>
                  </a:schemeClr>
                </a:solidFill>
              </a:rPr>
              <a:t>, so that you may test and approve what is the will of God– what is good and well-pleasing and perfect.”</a:t>
            </a:r>
          </a:p>
        </p:txBody>
      </p:sp>
      <p:grpSp>
        <p:nvGrpSpPr>
          <p:cNvPr id="12" name="Group 11"/>
          <p:cNvGrpSpPr/>
          <p:nvPr/>
        </p:nvGrpSpPr>
        <p:grpSpPr>
          <a:xfrm>
            <a:off x="0" y="0"/>
            <a:ext cx="4440194" cy="3370712"/>
            <a:chOff x="0" y="0"/>
            <a:chExt cx="4440194" cy="3370712"/>
          </a:xfrm>
        </p:grpSpPr>
        <p:sp>
          <p:nvSpPr>
            <p:cNvPr id="13" name="Rectangle 12"/>
            <p:cNvSpPr/>
            <p:nvPr/>
          </p:nvSpPr>
          <p:spPr>
            <a:xfrm>
              <a:off x="1335704" y="2635065"/>
              <a:ext cx="2102955" cy="735647"/>
            </a:xfrm>
            <a:prstGeom prst="rect">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smtClean="0"/>
                <a:t>submission</a:t>
              </a:r>
              <a:endParaRPr lang="en-US" sz="3200" dirty="0"/>
            </a:p>
          </p:txBody>
        </p:sp>
        <p:grpSp>
          <p:nvGrpSpPr>
            <p:cNvPr id="14" name="Group 13"/>
            <p:cNvGrpSpPr/>
            <p:nvPr/>
          </p:nvGrpSpPr>
          <p:grpSpPr>
            <a:xfrm>
              <a:off x="0" y="0"/>
              <a:ext cx="4440194" cy="2295697"/>
              <a:chOff x="0" y="0"/>
              <a:chExt cx="4440194" cy="2295697"/>
            </a:xfrm>
          </p:grpSpPr>
          <p:cxnSp>
            <p:nvCxnSpPr>
              <p:cNvPr id="16" name="Straight Arrow Connector 15"/>
              <p:cNvCxnSpPr/>
              <p:nvPr/>
            </p:nvCxnSpPr>
            <p:spPr>
              <a:xfrm flipH="1">
                <a:off x="1014994" y="85173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nvGrpSpPr>
              <p:cNvPr id="17" name="Group 16"/>
              <p:cNvGrpSpPr/>
              <p:nvPr/>
            </p:nvGrpSpPr>
            <p:grpSpPr>
              <a:xfrm>
                <a:off x="0" y="0"/>
                <a:ext cx="4440194" cy="2295697"/>
                <a:chOff x="0" y="0"/>
                <a:chExt cx="4440194" cy="2295697"/>
              </a:xfrm>
            </p:grpSpPr>
            <p:sp>
              <p:nvSpPr>
                <p:cNvPr id="18" name="Oval 17"/>
                <p:cNvSpPr/>
                <p:nvPr/>
              </p:nvSpPr>
              <p:spPr>
                <a:xfrm>
                  <a:off x="0" y="1318163"/>
                  <a:ext cx="2446986" cy="97753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indwelling</a:t>
                  </a:r>
                  <a:endParaRPr lang="en-US" sz="3200" dirty="0"/>
                </a:p>
              </p:txBody>
            </p:sp>
            <p:grpSp>
              <p:nvGrpSpPr>
                <p:cNvPr id="19" name="Group 18"/>
                <p:cNvGrpSpPr/>
                <p:nvPr/>
              </p:nvGrpSpPr>
              <p:grpSpPr>
                <a:xfrm>
                  <a:off x="0" y="0"/>
                  <a:ext cx="4440194" cy="2295695"/>
                  <a:chOff x="0" y="0"/>
                  <a:chExt cx="4440194" cy="2295695"/>
                </a:xfrm>
              </p:grpSpPr>
              <p:sp>
                <p:nvSpPr>
                  <p:cNvPr id="20" name="Oval 19"/>
                  <p:cNvSpPr/>
                  <p:nvPr/>
                </p:nvSpPr>
                <p:spPr>
                  <a:xfrm>
                    <a:off x="0" y="0"/>
                    <a:ext cx="1507524" cy="978794"/>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blood</a:t>
                    </a:r>
                    <a:endParaRPr lang="en-US" sz="3200" dirty="0"/>
                  </a:p>
                </p:txBody>
              </p:sp>
              <p:sp>
                <p:nvSpPr>
                  <p:cNvPr id="21" name="Oval 20"/>
                  <p:cNvSpPr/>
                  <p:nvPr/>
                </p:nvSpPr>
                <p:spPr>
                  <a:xfrm>
                    <a:off x="2875005" y="1371202"/>
                    <a:ext cx="1565189" cy="924493"/>
                  </a:xfrm>
                  <a:prstGeom prst="ellipse">
                    <a:avLst/>
                  </a:prstGeom>
                  <a:solidFill>
                    <a:schemeClr val="accent5">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lang="en-US" sz="3200" dirty="0" smtClean="0"/>
                      <a:t>grace</a:t>
                    </a:r>
                    <a:endParaRPr lang="en-US" sz="3200" dirty="0"/>
                  </a:p>
                </p:txBody>
              </p:sp>
              <p:cxnSp>
                <p:nvCxnSpPr>
                  <p:cNvPr id="22" name="Straight Arrow Connector 21"/>
                  <p:cNvCxnSpPr/>
                  <p:nvPr/>
                </p:nvCxnSpPr>
                <p:spPr>
                  <a:xfrm>
                    <a:off x="1210614" y="888981"/>
                    <a:ext cx="1706043" cy="68473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grpSp>
        </p:grpSp>
        <p:cxnSp>
          <p:nvCxnSpPr>
            <p:cNvPr id="15" name="Straight Arrow Connector 14"/>
            <p:cNvCxnSpPr/>
            <p:nvPr/>
          </p:nvCxnSpPr>
          <p:spPr>
            <a:xfrm flipH="1">
              <a:off x="2777195" y="2098697"/>
              <a:ext cx="195620" cy="466425"/>
            </a:xfrm>
            <a:prstGeom prst="straightConnector1">
              <a:avLst/>
            </a:prstGeom>
            <a:ln w="50800">
              <a:solidFill>
                <a:schemeClr val="accent5">
                  <a:lumMod val="75000"/>
                </a:schemeClr>
              </a:solidFill>
              <a:tailEnd type="triangle"/>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0097265"/>
      </p:ext>
    </p:extLst>
  </p:cSld>
  <p:clrMapOvr>
    <a:masterClrMapping/>
  </p:clrMapOvr>
  <mc:AlternateContent xmlns:mc="http://schemas.openxmlformats.org/markup-compatibility/2006" xmlns:p14="http://schemas.microsoft.com/office/powerpoint/2010/main">
    <mc:Choice Requires="p14">
      <p:transition spd="slow" p14:dur="1500">
        <p:wipe dir="d"/>
      </p:transition>
    </mc:Choice>
    <mc:Fallback xmlns="">
      <p:transition spd="slow">
        <p:wipe dir="d"/>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765</TotalTime>
  <Words>511</Words>
  <Application>Microsoft Office PowerPoint</Application>
  <PresentationFormat>On-screen Show (4:3)</PresentationFormat>
  <Paragraphs>85</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William Groben</dc:creator>
  <cp:lastModifiedBy>William Groben</cp:lastModifiedBy>
  <cp:revision>34</cp:revision>
  <dcterms:created xsi:type="dcterms:W3CDTF">2014-05-27T18:57:02Z</dcterms:created>
  <dcterms:modified xsi:type="dcterms:W3CDTF">2014-06-04T13:44:53Z</dcterms:modified>
</cp:coreProperties>
</file>